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59" r:id="rId5"/>
    <p:sldId id="265" r:id="rId6"/>
    <p:sldId id="266" r:id="rId7"/>
    <p:sldId id="260" r:id="rId8"/>
    <p:sldId id="267" r:id="rId9"/>
    <p:sldId id="284" r:id="rId11"/>
    <p:sldId id="285" r:id="rId12"/>
    <p:sldId id="286" r:id="rId13"/>
    <p:sldId id="268" r:id="rId14"/>
    <p:sldId id="269" r:id="rId15"/>
    <p:sldId id="296" r:id="rId16"/>
    <p:sldId id="261" r:id="rId17"/>
    <p:sldId id="270" r:id="rId18"/>
    <p:sldId id="271" r:id="rId19"/>
    <p:sldId id="272" r:id="rId20"/>
    <p:sldId id="287" r:id="rId21"/>
    <p:sldId id="288" r:id="rId22"/>
    <p:sldId id="289" r:id="rId23"/>
    <p:sldId id="262" r:id="rId24"/>
    <p:sldId id="274" r:id="rId25"/>
    <p:sldId id="321" r:id="rId26"/>
    <p:sldId id="322" r:id="rId27"/>
    <p:sldId id="297" r:id="rId28"/>
    <p:sldId id="323" r:id="rId29"/>
    <p:sldId id="298" r:id="rId30"/>
    <p:sldId id="276" r:id="rId31"/>
    <p:sldId id="303" r:id="rId32"/>
    <p:sldId id="332" r:id="rId33"/>
    <p:sldId id="277" r:id="rId34"/>
    <p:sldId id="306" r:id="rId35"/>
    <p:sldId id="304" r:id="rId36"/>
    <p:sldId id="318" r:id="rId37"/>
    <p:sldId id="325" r:id="rId38"/>
    <p:sldId id="326" r:id="rId39"/>
    <p:sldId id="305" r:id="rId40"/>
    <p:sldId id="328" r:id="rId41"/>
    <p:sldId id="329" r:id="rId42"/>
    <p:sldId id="263" r:id="rId43"/>
    <p:sldId id="279" r:id="rId44"/>
    <p:sldId id="291" r:id="rId45"/>
    <p:sldId id="333" r:id="rId46"/>
    <p:sldId id="335" r:id="rId47"/>
    <p:sldId id="334" r:id="rId48"/>
    <p:sldId id="340" r:id="rId49"/>
    <p:sldId id="282" r:id="rId50"/>
    <p:sldId id="341" r:id="rId51"/>
    <p:sldId id="338" r:id="rId52"/>
    <p:sldId id="264" r:id="rId53"/>
    <p:sldId id="294" r:id="rId54"/>
    <p:sldId id="295" r:id="rId55"/>
    <p:sldId id="319" r:id="rId56"/>
    <p:sldId id="339" r:id="rId57"/>
    <p:sldId id="275" r:id="rId58"/>
    <p:sldId id="324" r:id="rId59"/>
    <p:sldId id="330" r:id="rId60"/>
    <p:sldId id="278" r:id="rId61"/>
    <p:sldId id="310" r:id="rId62"/>
    <p:sldId id="331" r:id="rId63"/>
    <p:sldId id="290" r:id="rId64"/>
    <p:sldId id="292" r:id="rId65"/>
    <p:sldId id="293" r:id="rId66"/>
    <p:sldId id="281" r:id="rId67"/>
    <p:sldId id="314" r:id="rId68"/>
    <p:sldId id="315" r:id="rId69"/>
    <p:sldId id="283" r:id="rId70"/>
    <p:sldId id="316" r:id="rId71"/>
    <p:sldId id="317" r:id="rId72"/>
    <p:sldId id="273" r:id="rId73"/>
    <p:sldId id="299" r:id="rId74"/>
    <p:sldId id="307" r:id="rId75"/>
    <p:sldId id="308" r:id="rId76"/>
    <p:sldId id="309" r:id="rId77"/>
    <p:sldId id="300" r:id="rId78"/>
    <p:sldId id="301" r:id="rId79"/>
    <p:sldId id="302"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75679" autoAdjust="0"/>
  </p:normalViewPr>
  <p:slideViewPr>
    <p:cSldViewPr snapToGrid="0">
      <p:cViewPr varScale="1">
        <p:scale>
          <a:sx n="66" d="100"/>
          <a:sy n="66" d="100"/>
        </p:scale>
        <p:origin x="153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求めた類似度高い商品を最後にサイト側で表示できる</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ユーザーがまだ見てない映画に対して好きかどうかを推測します。</a:t>
            </a:r>
            <a:endParaRPr lang="en-US" altLang="ja-JP" dirty="0"/>
          </a:p>
          <a:p>
            <a:r>
              <a:rPr lang="ja-JP" altLang="en-US" dirty="0"/>
              <a:t>方法は、数値計算で誤差小さいマトリックスを求めて、それから逆に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Earth Mover's Distance”, </a:t>
            </a:r>
            <a:r>
              <a:rPr lang="en-US" altLang="zh-CN" sz="1200" b="0" i="0" kern="1200" dirty="0">
                <a:solidFill>
                  <a:schemeClr val="tx1"/>
                </a:solidFill>
                <a:effectLst/>
                <a:latin typeface="+mn-lt"/>
                <a:ea typeface="+mn-ea"/>
                <a:cs typeface="+mn-cs"/>
              </a:rPr>
              <a:t>a method to evaluate dissimilarity between two multi-dimensional distributions in some feature space .</a:t>
            </a:r>
            <a:r>
              <a:rPr lang="en-US" altLang="zh-CN" dirty="0"/>
              <a:t> http://homepages.inf.ed.ac.uk/rbf/CVonline/LOCAL_COPIES/RUBNER/emd.htm</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カラーシステムの一種類、各座標には色を対応しています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414778"/>
            <a:ext cx="7734300" cy="5757422"/>
          </a:xfrm>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97279" y="1845734"/>
            <a:ext cx="493776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17920" y="1845735"/>
            <a:ext cx="493776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097280" y="2582334"/>
            <a:ext cx="493776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17920" y="2582334"/>
            <a:ext cx="493776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BD3EDA8-86F1-4F26-A7D3-6BC8B6224AD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1.png"/><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7.jpeg"/><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23.png"/><Relationship Id="rId1"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endParaRPr lang="en-US" altLang="ja-JP" sz="2800" dirty="0"/>
          </a:p>
          <a:p>
            <a:pPr algn="r"/>
            <a:r>
              <a:rPr lang="ja-JP" altLang="en-US" sz="2800" dirty="0"/>
              <a:t>指導教官　蔡東生</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13051"/>
    </mc:Choice>
    <mc:Fallback>
      <p:transition spd="slow" advTm="130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p:cNvPicPr>
            <a:picLocks noChangeAspect="1"/>
          </p:cNvPicPr>
          <p:nvPr/>
        </p:nvPicPr>
        <p:blipFill>
          <a:blip r:embed="rId1"/>
          <a:stretch>
            <a:fillRect/>
          </a:stretch>
        </p:blipFill>
        <p:spPr>
          <a:xfrm>
            <a:off x="6281691" y="2731626"/>
            <a:ext cx="5824420" cy="3505694"/>
          </a:xfrm>
          <a:prstGeom prst="rect">
            <a:avLst/>
          </a:prstGeom>
        </p:spPr>
      </p:pic>
      <p:sp>
        <p:nvSpPr>
          <p:cNvPr id="5" name="内容占位符 2"/>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a:t>
            </a:r>
            <a:endParaRPr lang="en-US" altLang="ja-JP" sz="2200" dirty="0"/>
          </a:p>
          <a:p>
            <a:pPr lvl="2">
              <a:buFont typeface="Wingdings" panose="05000000000000000000" pitchFamily="2" charset="2"/>
              <a:buChar char="l"/>
            </a:pPr>
            <a:r>
              <a:rPr lang="ja-JP" altLang="en-US" sz="2200" dirty="0"/>
              <a:t>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可視層：評価データ</a:t>
            </a:r>
            <a:endParaRPr lang="en-US" altLang="ja-JP" sz="2200" dirty="0"/>
          </a:p>
          <a:p>
            <a:pPr lvl="2">
              <a:buFont typeface="Wingdings" panose="05000000000000000000" pitchFamily="2" charset="2"/>
              <a:buChar char="l"/>
            </a:pPr>
            <a:r>
              <a:rPr lang="ja-JP" altLang="en-US" sz="2200" dirty="0"/>
              <a:t>隠れ層：映画属性</a:t>
            </a:r>
            <a:endParaRPr lang="en-US" altLang="ja-JP" sz="2200" dirty="0"/>
          </a:p>
          <a:p>
            <a:pPr lvl="2">
              <a:buFont typeface="Wingdings" panose="05000000000000000000" pitchFamily="2" charset="2"/>
              <a:buChar char="l"/>
            </a:pPr>
            <a:r>
              <a:rPr lang="ja-JP" altLang="en-US" sz="2200" dirty="0"/>
              <a:t>気になる映画のタイプを推測</a:t>
            </a:r>
            <a:endParaRPr lang="en-US" altLang="ja-JP" sz="2200" dirty="0"/>
          </a:p>
          <a:p>
            <a:pPr>
              <a:buFont typeface="Wingdings" panose="05000000000000000000" pitchFamily="2" charset="2"/>
              <a:buChar char="l"/>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43539"/>
    </mc:Choice>
    <mc:Fallback>
      <p:transition spd="slow" advTm="435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
        <p:nvSpPr>
          <p:cNvPr id="3" name="文本框 2"/>
          <p:cNvSpPr txBox="1"/>
          <p:nvPr/>
        </p:nvSpPr>
        <p:spPr>
          <a:xfrm>
            <a:off x="0" y="6386731"/>
            <a:ext cx="10286342" cy="369332"/>
          </a:xfrm>
          <a:prstGeom prst="rect">
            <a:avLst/>
          </a:prstGeom>
          <a:noFill/>
        </p:spPr>
        <p:txBody>
          <a:bodyPr wrap="none" rtlCol="0">
            <a:spAutoFit/>
          </a:bodyPr>
          <a:lstStyle/>
          <a:p>
            <a:r>
              <a:rPr lang="ja-JP" altLang="en-US" dirty="0"/>
              <a:t>蔡 東生</a:t>
            </a:r>
            <a:r>
              <a:rPr lang="en-US" altLang="ja-JP" dirty="0"/>
              <a:t>,</a:t>
            </a:r>
            <a:r>
              <a:rPr lang="ja-JP" altLang="en-US" dirty="0"/>
              <a:t>丁 策立：情報処理学会研究報告</a:t>
            </a:r>
            <a:r>
              <a:rPr lang="en-US" altLang="ja-JP" dirty="0"/>
              <a:t>. </a:t>
            </a:r>
            <a:r>
              <a:rPr lang="ja-JP" altLang="en-US" dirty="0"/>
              <a:t>グラフィクスと</a:t>
            </a:r>
            <a:r>
              <a:rPr lang="en-US" altLang="ja-JP" dirty="0"/>
              <a:t>CAD</a:t>
            </a:r>
            <a:r>
              <a:rPr lang="ja-JP" altLang="en-US" dirty="0"/>
              <a:t>研究会報告</a:t>
            </a:r>
            <a:r>
              <a:rPr lang="en-US" altLang="ja-JP" dirty="0"/>
              <a:t>/2013-CG-150(4)/pp.1-8, 2013-02</a:t>
            </a:r>
            <a:endParaRPr lang="en-US" altLang="ja-JP" dirty="0"/>
          </a:p>
        </p:txBody>
      </p:sp>
    </p:spTree>
  </p:cSld>
  <p:clrMapOvr>
    <a:masterClrMapping/>
  </p:clrMapOvr>
  <mc:AlternateContent xmlns:mc="http://schemas.openxmlformats.org/markup-compatibility/2006">
    <mc:Choice xmlns:p14="http://schemas.microsoft.com/office/powerpoint/2010/main" Requires="p14">
      <p:transition spd="slow" p14:dur="2000" advTm="35441"/>
    </mc:Choice>
    <mc:Fallback>
      <p:transition spd="slow" advTm="354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ja-JP" altLang="en-US" sz="2400" dirty="0"/>
          </a:p>
          <a:p>
            <a:pPr lvl="2">
              <a:buFont typeface="Wingdings" panose="05000000000000000000" pitchFamily="2" charset="2"/>
              <a:buChar char="l"/>
            </a:pPr>
            <a:r>
              <a:rPr lang="ja-JP" altLang="en-US" sz="2400" dirty="0">
                <a:sym typeface="+mn-ea"/>
              </a:rPr>
              <a:t>各調が人に与える感情が違います</a:t>
            </a: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p:cNvPicPr>
            <a:picLocks noChangeAspect="1"/>
          </p:cNvPicPr>
          <p:nvPr/>
        </p:nvPicPr>
        <p:blipFill>
          <a:blip r:embed="rId1"/>
          <a:stretch>
            <a:fillRect/>
          </a:stretch>
        </p:blipFill>
        <p:spPr>
          <a:xfrm>
            <a:off x="6970542" y="1623709"/>
            <a:ext cx="4772393" cy="2249731"/>
          </a:xfrm>
          <a:prstGeom prst="rect">
            <a:avLst/>
          </a:prstGeom>
        </p:spPr>
      </p:pic>
      <p:pic>
        <p:nvPicPr>
          <p:cNvPr id="3" name="图片 2"/>
          <p:cNvPicPr>
            <a:picLocks noChangeAspect="1"/>
          </p:cNvPicPr>
          <p:nvPr/>
        </p:nvPicPr>
        <p:blipFill>
          <a:blip r:embed="rId2"/>
          <a:stretch>
            <a:fillRect/>
          </a:stretch>
        </p:blipFill>
        <p:spPr>
          <a:xfrm>
            <a:off x="7364242" y="4384537"/>
            <a:ext cx="4100512" cy="1826661"/>
          </a:xfrm>
          <a:prstGeom prst="rect">
            <a:avLst/>
          </a:prstGeom>
        </p:spPr>
      </p:pic>
      <p:sp>
        <p:nvSpPr>
          <p:cNvPr id="4" name="文本框 3"/>
          <p:cNvSpPr txBox="1"/>
          <p:nvPr/>
        </p:nvSpPr>
        <p:spPr>
          <a:xfrm>
            <a:off x="356198" y="6211669"/>
            <a:ext cx="10714856" cy="646331"/>
          </a:xfrm>
          <a:prstGeom prst="rect">
            <a:avLst/>
          </a:prstGeom>
          <a:noFill/>
        </p:spPr>
        <p:txBody>
          <a:bodyPr wrap="none" rtlCol="0">
            <a:spAutoFit/>
          </a:bodyPr>
          <a:lstStyle/>
          <a:p>
            <a:r>
              <a:rPr lang="ja-JP" altLang="en-US" dirty="0"/>
              <a:t>長田典子</a:t>
            </a:r>
            <a:r>
              <a:rPr lang="en-US" altLang="ja-JP" dirty="0"/>
              <a:t>,</a:t>
            </a:r>
            <a:r>
              <a:rPr lang="ja-JP" altLang="en-US" dirty="0"/>
              <a:t>岩井大輔</a:t>
            </a:r>
            <a:r>
              <a:rPr lang="en-US" altLang="ja-JP" dirty="0"/>
              <a:t>,</a:t>
            </a:r>
            <a:r>
              <a:rPr lang="ja-JP" altLang="en-US" dirty="0"/>
              <a:t>津田学</a:t>
            </a:r>
            <a:r>
              <a:rPr lang="en-US" altLang="ja-JP" dirty="0"/>
              <a:t>,</a:t>
            </a:r>
            <a:r>
              <a:rPr lang="ja-JP" altLang="en-US" dirty="0"/>
              <a:t>和氣早苗</a:t>
            </a:r>
            <a:r>
              <a:rPr lang="en-US" altLang="ja-JP" dirty="0"/>
              <a:t>,</a:t>
            </a:r>
            <a:r>
              <a:rPr lang="ja-JP" altLang="en-US" dirty="0"/>
              <a:t>井口征士：音と色のノンバーバルマッピング</a:t>
            </a:r>
            <a:endParaRPr lang="ja-JP" altLang="en-US" dirty="0"/>
          </a:p>
          <a:p>
            <a:r>
              <a:rPr lang="en-US" altLang="ja-JP" dirty="0"/>
              <a:t>―</a:t>
            </a:r>
            <a:r>
              <a:rPr lang="ja-JP" altLang="en-US" dirty="0"/>
              <a:t>色聴保持者のマッピングルール抽出とその応用</a:t>
            </a:r>
            <a:r>
              <a:rPr lang="en-US" altLang="ja-JP" dirty="0"/>
              <a:t>―, </a:t>
            </a:r>
            <a:r>
              <a:rPr lang="ja-JP" altLang="en-US" dirty="0"/>
              <a:t>電子情報通信学会論文誌</a:t>
            </a:r>
            <a:r>
              <a:rPr lang="en-US" altLang="ja-JP" dirty="0"/>
              <a:t>A, J86-A (11),1219-1230(2003)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56703"/>
    </mc:Choice>
    <mc:Fallback>
      <p:transition spd="slow" advTm="567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設計方針</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a:t>
            </a:r>
            <a:r>
              <a:rPr lang="ja-JP" altLang="en-US" sz="2400" dirty="0">
                <a:solidFill>
                  <a:srgbClr val="FF0000"/>
                </a:solidFill>
              </a:rPr>
              <a:t>調性格</a:t>
            </a:r>
            <a:r>
              <a:rPr lang="ja-JP" altLang="en-US" sz="2400" dirty="0"/>
              <a:t>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9624"/>
    </mc:Choice>
    <mc:Fallback>
      <p:transition spd="slow" advTm="396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509"/>
    </mc:Choice>
    <mc:Fallback>
      <p:transition spd="slow" advTm="25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5547360" y="2304088"/>
            <a:ext cx="6213519" cy="2337629"/>
            <a:chOff x="725714" y="2284435"/>
            <a:chExt cx="6645726" cy="2316590"/>
          </a:xfrm>
        </p:grpSpPr>
        <p:pic>
          <p:nvPicPr>
            <p:cNvPr id="1026"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ユーザー間の類似度</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cSld>
  <p:clrMapOvr>
    <a:masterClrMapping/>
  </p:clrMapOvr>
  <mc:AlternateContent xmlns:mc="http://schemas.openxmlformats.org/markup-compatibility/2006">
    <mc:Choice xmlns:p14="http://schemas.microsoft.com/office/powerpoint/2010/main" Requires="p14">
      <p:transition spd="slow" p14:dur="2000" advTm="21078"/>
    </mc:Choice>
    <mc:Fallback>
      <p:transition spd="slow" advTm="210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コンテンツベースフィルタリング</a:t>
            </a:r>
            <a:endParaRPr lang="zh-CN" altLang="en-US" dirty="0"/>
          </a:p>
        </p:txBody>
      </p:sp>
      <p:sp>
        <p:nvSpPr>
          <p:cNvPr id="7" name="内容占位符 2"/>
          <p:cNvSpPr>
            <a:spLocks noGrp="1"/>
          </p:cNvSpPr>
          <p:nvPr>
            <p:ph idx="1"/>
          </p:nvPr>
        </p:nvSpPr>
        <p:spPr>
          <a:xfrm>
            <a:off x="1097281" y="1845734"/>
            <a:ext cx="4584191" cy="4204547"/>
          </a:xfrm>
        </p:spPr>
        <p:txBody>
          <a:bodyPr>
            <a:normAutofit/>
          </a:bodyPr>
          <a:lstStyle/>
          <a:p>
            <a:pPr>
              <a:buFont typeface="Wingdings" panose="05000000000000000000" pitchFamily="2" charset="2"/>
              <a:buChar char="l"/>
            </a:pPr>
            <a:r>
              <a:rPr lang="ja-JP" altLang="en-US" sz="2800" dirty="0"/>
              <a:t>同じ属性の商品を推薦</a:t>
            </a:r>
            <a:endParaRPr lang="en-US" altLang="ja-JP" sz="2800" dirty="0"/>
          </a:p>
          <a:p>
            <a:pPr lvl="2">
              <a:buFont typeface="Wingdings" panose="05000000000000000000" pitchFamily="2" charset="2"/>
              <a:buChar char="l"/>
            </a:pPr>
            <a:r>
              <a:rPr lang="ja-JP" altLang="en-US" sz="2200" dirty="0"/>
              <a:t>商品のキーワードを抽出</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TF-IDF[1]</a:t>
            </a:r>
            <a:endParaRPr lang="en-US" altLang="ja-JP" sz="2800" dirty="0"/>
          </a:p>
          <a:p>
            <a:pPr lvl="2">
              <a:buFont typeface="Wingdings" panose="05000000000000000000" pitchFamily="2" charset="2"/>
              <a:buChar char="l"/>
            </a:pPr>
            <a:r>
              <a:rPr lang="en-US" altLang="ja-JP" sz="2200" dirty="0"/>
              <a:t>Term Frequency</a:t>
            </a:r>
            <a:endParaRPr lang="en-US" altLang="ja-JP" sz="2200" dirty="0"/>
          </a:p>
          <a:p>
            <a:pPr lvl="2">
              <a:buFont typeface="Wingdings" panose="05000000000000000000" pitchFamily="2" charset="2"/>
              <a:buChar char="l"/>
            </a:pPr>
            <a:r>
              <a:rPr lang="en-US" altLang="ja-JP" sz="2200" dirty="0"/>
              <a:t>Inverse Document Frequency</a:t>
            </a:r>
            <a:endParaRPr lang="en-US" altLang="ja-JP" sz="2200" dirty="0"/>
          </a:p>
          <a:p>
            <a:pPr marL="0" indent="0">
              <a:buNone/>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10"/>
          <p:cNvPicPr>
            <a:picLocks noChangeAspect="1"/>
          </p:cNvPicPr>
          <p:nvPr/>
        </p:nvPicPr>
        <p:blipFill>
          <a:blip r:embed="rId1"/>
          <a:stretch>
            <a:fillRect/>
          </a:stretch>
        </p:blipFill>
        <p:spPr>
          <a:xfrm>
            <a:off x="5780532" y="2038350"/>
            <a:ext cx="6192012" cy="3275485"/>
          </a:xfrm>
          <a:prstGeom prst="rect">
            <a:avLst/>
          </a:prstGeom>
        </p:spPr>
      </p:pic>
      <p:sp>
        <p:nvSpPr>
          <p:cNvPr id="4" name="文本框 3"/>
          <p:cNvSpPr txBox="1"/>
          <p:nvPr/>
        </p:nvSpPr>
        <p:spPr>
          <a:xfrm>
            <a:off x="43689" y="6268206"/>
            <a:ext cx="11348212" cy="923330"/>
          </a:xfrm>
          <a:prstGeom prst="rect">
            <a:avLst/>
          </a:prstGeom>
          <a:noFill/>
        </p:spPr>
        <p:txBody>
          <a:bodyPr wrap="square" rtlCol="0">
            <a:spAutoFit/>
          </a:bodyPr>
          <a:lstStyle/>
          <a:p>
            <a:r>
              <a:rPr lang="en-US" altLang="zh-CN" dirty="0"/>
              <a:t>[1] Using TF-IDF to Determine Word Relevance in Document Queries , Department of Computer Science, Rutgers University, 23515 BPO Way, Piscataway, NJ, 08855</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47592"/>
    </mc:Choice>
    <mc:Fallback>
      <p:transition spd="slow" advTm="475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618699" y="2112060"/>
            <a:ext cx="7412752" cy="3703700"/>
          </a:xfrm>
          <a:prstGeom prst="rect">
            <a:avLst/>
          </a:prstGeom>
        </p:spPr>
      </p:pic>
      <p:sp>
        <p:nvSpPr>
          <p:cNvPr id="2" name="标题 1"/>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sp>
        <p:nvSpPr>
          <p:cNvPr id="4" name="内容占位符 2"/>
          <p:cNvSpPr>
            <a:spLocks noGrp="1"/>
          </p:cNvSpPr>
          <p:nvPr>
            <p:ph idx="1"/>
          </p:nvPr>
        </p:nvSpPr>
        <p:spPr>
          <a:xfrm>
            <a:off x="1097281" y="1845734"/>
            <a:ext cx="5500289" cy="1013213"/>
          </a:xfrm>
        </p:spPr>
        <p:txBody>
          <a:bodyPr>
            <a:normAutofit/>
          </a:bodyPr>
          <a:lstStyle/>
          <a:p>
            <a:pPr>
              <a:buFont typeface="Wingdings" panose="05000000000000000000" pitchFamily="2" charset="2"/>
              <a:buChar char="l"/>
            </a:pPr>
            <a:r>
              <a:rPr lang="en-US" altLang="ja-JP" sz="3000" dirty="0"/>
              <a:t>Munsell Color Chips[1]</a:t>
            </a:r>
            <a:endParaRPr lang="en-US" altLang="ja-JP" sz="2800" dirty="0"/>
          </a:p>
          <a:p>
            <a:pPr lvl="2">
              <a:buFont typeface="Wingdings" panose="05000000000000000000" pitchFamily="2" charset="2"/>
              <a:buChar char="l"/>
            </a:pPr>
            <a:r>
              <a:rPr lang="ja-JP" altLang="en-US" sz="2000" dirty="0"/>
              <a:t>色と色の類似度を測る</a:t>
            </a:r>
            <a:endParaRPr lang="en-US" altLang="ja-JP" sz="2000" dirty="0"/>
          </a:p>
        </p:txBody>
      </p:sp>
      <p:sp>
        <p:nvSpPr>
          <p:cNvPr id="5" name="文本框 4"/>
          <p:cNvSpPr txBox="1"/>
          <p:nvPr/>
        </p:nvSpPr>
        <p:spPr>
          <a:xfrm>
            <a:off x="4512097" y="5882031"/>
            <a:ext cx="2256067" cy="400110"/>
          </a:xfrm>
          <a:prstGeom prst="rect">
            <a:avLst/>
          </a:prstGeom>
          <a:noFill/>
        </p:spPr>
        <p:txBody>
          <a:bodyPr wrap="none" rtlCol="0">
            <a:spAutoFit/>
          </a:bodyPr>
          <a:lstStyle/>
          <a:p>
            <a:r>
              <a:rPr lang="en-US" altLang="ja-JP" sz="2000" dirty="0"/>
              <a:t>Munsell Color Chips</a:t>
            </a:r>
            <a:endParaRPr lang="zh-CN" altLang="en-US" sz="2000" dirty="0"/>
          </a:p>
        </p:txBody>
      </p:sp>
      <p:sp>
        <p:nvSpPr>
          <p:cNvPr id="3" name="文本框 2"/>
          <p:cNvSpPr txBox="1"/>
          <p:nvPr/>
        </p:nvSpPr>
        <p:spPr>
          <a:xfrm>
            <a:off x="124583" y="6385754"/>
            <a:ext cx="11031097" cy="369332"/>
          </a:xfrm>
          <a:prstGeom prst="rect">
            <a:avLst/>
          </a:prstGeom>
          <a:noFill/>
        </p:spPr>
        <p:txBody>
          <a:bodyPr wrap="none" rtlCol="0">
            <a:spAutoFit/>
          </a:bodyPr>
          <a:lstStyle/>
          <a:p>
            <a:r>
              <a:rPr lang="en-US" altLang="ja-JP" dirty="0"/>
              <a:t>[1] Munsell Color System; “http://munsell.com/about-</a:t>
            </a:r>
            <a:r>
              <a:rPr lang="en-US" altLang="ja-JP" dirty="0" err="1"/>
              <a:t>munsell</a:t>
            </a:r>
            <a:r>
              <a:rPr lang="en-US" altLang="ja-JP" dirty="0"/>
              <a:t>-color/” Color Matching from Munsell Color Company</a:t>
            </a:r>
            <a:endParaRPr lang="zh-CN" altLang="en-US" dirty="0"/>
          </a:p>
        </p:txBody>
      </p:sp>
      <p:cxnSp>
        <p:nvCxnSpPr>
          <p:cNvPr id="10" name="直接箭头连接符 9"/>
          <p:cNvCxnSpPr/>
          <p:nvPr/>
        </p:nvCxnSpPr>
        <p:spPr>
          <a:xfrm>
            <a:off x="6423950" y="3946297"/>
            <a:ext cx="1898248" cy="4507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9132253" y="3678145"/>
            <a:ext cx="2882096" cy="865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Munsell</a:t>
            </a:r>
            <a:r>
              <a:rPr lang="ja-JP" altLang="en-US" sz="2000" dirty="0">
                <a:solidFill>
                  <a:schemeClr val="tx1"/>
                </a:solidFill>
              </a:rPr>
              <a:t>上距離近いほど、色の類似度も高い</a:t>
            </a:r>
            <a:endParaRPr lang="zh-CN" altLang="en-US" sz="2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9057"/>
    </mc:Choice>
    <mc:Fallback>
      <p:transition spd="slow" advTm="29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1188" y="3265714"/>
            <a:ext cx="8016605" cy="25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調性格の色分布</a:t>
            </a:r>
            <a:endParaRPr lang="en-US" altLang="ja-JP" sz="2800" dirty="0"/>
          </a:p>
          <a:p>
            <a:pPr lvl="2">
              <a:buFont typeface="Wingdings" panose="05000000000000000000" pitchFamily="2" charset="2"/>
              <a:buChar char="l"/>
            </a:pPr>
            <a:r>
              <a:rPr lang="ja-JP" altLang="en-US" sz="2400" dirty="0"/>
              <a:t>調に応じて</a:t>
            </a:r>
            <a:r>
              <a:rPr lang="ja-JP" altLang="en-US" sz="2400" dirty="0"/>
              <a:t>、共感覚者が選ぶ色データを収集</a:t>
            </a:r>
            <a:endParaRPr lang="en-US" altLang="ja-JP" sz="2400" dirty="0"/>
          </a:p>
          <a:p>
            <a:pPr lvl="2">
              <a:buFont typeface="Wingdings" panose="05000000000000000000" pitchFamily="2" charset="2"/>
              <a:buChar char="l"/>
            </a:pPr>
            <a:r>
              <a:rPr lang="ja-JP" altLang="en-US" sz="2400" dirty="0"/>
              <a:t>色データが</a:t>
            </a:r>
            <a:r>
              <a:rPr lang="en-US" altLang="ja-JP" sz="2400" dirty="0"/>
              <a:t>Munsell Chips</a:t>
            </a:r>
            <a:r>
              <a:rPr lang="ja-JP" altLang="en-US" sz="2400" dirty="0"/>
              <a:t>上でピクセル数の度数分布を統計</a:t>
            </a:r>
            <a:endParaRPr lang="en-US" altLang="ja-JP" sz="2400" dirty="0"/>
          </a:p>
          <a:p>
            <a:pPr marL="384175" lvl="2" indent="0">
              <a:buNone/>
            </a:pPr>
            <a:endParaRPr lang="en-US" altLang="ja-JP" sz="2800" dirty="0"/>
          </a:p>
          <a:p>
            <a:pPr marL="0" indent="0">
              <a:buNone/>
            </a:pPr>
            <a:endParaRPr lang="zh-CN" altLang="en-US" sz="2800" dirty="0"/>
          </a:p>
        </p:txBody>
      </p:sp>
      <p:sp>
        <p:nvSpPr>
          <p:cNvPr id="3" name="文本框 2"/>
          <p:cNvSpPr txBox="1"/>
          <p:nvPr/>
        </p:nvSpPr>
        <p:spPr>
          <a:xfrm>
            <a:off x="3978854" y="5824204"/>
            <a:ext cx="3172663" cy="400110"/>
          </a:xfrm>
          <a:prstGeom prst="rect">
            <a:avLst/>
          </a:prstGeom>
          <a:noFill/>
        </p:spPr>
        <p:txBody>
          <a:bodyPr wrap="none" rtlCol="0">
            <a:spAutoFit/>
          </a:bodyPr>
          <a:lstStyle/>
          <a:p>
            <a:r>
              <a:rPr lang="en-US" altLang="ja-JP" sz="2000" dirty="0"/>
              <a:t>CM</a:t>
            </a:r>
            <a:r>
              <a:rPr lang="ja-JP" altLang="en-US" sz="2000" dirty="0"/>
              <a:t>調性格の</a:t>
            </a:r>
            <a:r>
              <a:rPr lang="en-US" altLang="ja-JP" sz="2000" dirty="0"/>
              <a:t>Munsell</a:t>
            </a:r>
            <a:r>
              <a:rPr lang="ja-JP" altLang="en-US" sz="2000" dirty="0"/>
              <a:t>色分布</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33665"/>
    </mc:Choice>
    <mc:Fallback>
      <p:transition spd="slow" advTm="3366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8922" y="3424893"/>
            <a:ext cx="8740618" cy="22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p:cNvSpPr>
            <a:spLocks noGrp="1"/>
          </p:cNvSpPr>
          <p:nvPr>
            <p:ph idx="1"/>
          </p:nvPr>
        </p:nvSpPr>
        <p:spPr>
          <a:xfrm>
            <a:off x="1097280" y="1845734"/>
            <a:ext cx="7524205" cy="1336005"/>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17466"/>
    </mc:Choice>
    <mc:Fallback>
      <p:transition spd="slow" advTm="174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発表の流れ</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243"/>
    </mc:Choice>
    <mc:Fallback>
      <p:transition spd="slow" advTm="32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p:cNvSpPr txBox="1"/>
          <p:nvPr/>
        </p:nvSpPr>
        <p:spPr>
          <a:xfrm>
            <a:off x="8613678" y="2225049"/>
            <a:ext cx="424826" cy="280799"/>
          </a:xfrm>
          <a:prstGeom prst="rect">
            <a:avLst/>
          </a:prstGeom>
          <a:noFill/>
        </p:spPr>
        <p:txBody>
          <a:bodyPr wrap="none" rtlCol="0">
            <a:spAutoFit/>
          </a:bodyPr>
          <a:lstStyle/>
          <a:p>
            <a:r>
              <a:rPr lang="en-US" altLang="zh-CN" dirty="0"/>
              <a:t>CM</a:t>
            </a:r>
            <a:endParaRPr lang="en-US" altLang="zh-CN" dirty="0"/>
          </a:p>
        </p:txBody>
      </p:sp>
      <p:sp>
        <p:nvSpPr>
          <p:cNvPr id="25" name="文本框 24"/>
          <p:cNvSpPr txBox="1"/>
          <p:nvPr/>
        </p:nvSpPr>
        <p:spPr>
          <a:xfrm>
            <a:off x="8613678" y="3560124"/>
            <a:ext cx="441000" cy="280799"/>
          </a:xfrm>
          <a:prstGeom prst="rect">
            <a:avLst/>
          </a:prstGeom>
          <a:noFill/>
        </p:spPr>
        <p:txBody>
          <a:bodyPr wrap="none" rtlCol="0">
            <a:spAutoFit/>
          </a:bodyPr>
          <a:lstStyle/>
          <a:p>
            <a:r>
              <a:rPr lang="en-US" altLang="zh-CN" dirty="0"/>
              <a:t>DM</a:t>
            </a:r>
            <a:endParaRPr lang="en-US" altLang="zh-CN" dirty="0"/>
          </a:p>
        </p:txBody>
      </p:sp>
      <p:cxnSp>
        <p:nvCxnSpPr>
          <p:cNvPr id="26" name="直接箭头连接符 25"/>
          <p:cNvCxnSpPr>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017446" y="1780537"/>
            <a:ext cx="10418144" cy="4428415"/>
            <a:chOff x="1017446" y="1780537"/>
            <a:chExt cx="10418144" cy="4428415"/>
          </a:xfrm>
        </p:grpSpPr>
        <p:pic>
          <p:nvPicPr>
            <p:cNvPr id="20" name="图片 19"/>
            <p:cNvPicPr>
              <a:picLocks noChangeAspect="1"/>
            </p:cNvPicPr>
            <p:nvPr/>
          </p:nvPicPr>
          <p:blipFill>
            <a:blip r:embed="rId1"/>
            <a:stretch>
              <a:fillRect/>
            </a:stretch>
          </p:blipFill>
          <p:spPr>
            <a:xfrm>
              <a:off x="7346285" y="1977571"/>
              <a:ext cx="3928042" cy="1142908"/>
            </a:xfrm>
            <a:prstGeom prst="rect">
              <a:avLst/>
            </a:prstGeom>
          </p:spPr>
        </p:pic>
        <p:pic>
          <p:nvPicPr>
            <p:cNvPr id="21" name="图片 20"/>
            <p:cNvPicPr>
              <a:picLocks noChangeAspect="1"/>
            </p:cNvPicPr>
            <p:nvPr/>
          </p:nvPicPr>
          <p:blipFill>
            <a:blip r:embed="rId2"/>
            <a:stretch>
              <a:fillRect/>
            </a:stretch>
          </p:blipFill>
          <p:spPr>
            <a:xfrm>
              <a:off x="7346285" y="3356493"/>
              <a:ext cx="3926569" cy="1032532"/>
            </a:xfrm>
            <a:prstGeom prst="rect">
              <a:avLst/>
            </a:prstGeom>
          </p:spPr>
        </p:pic>
        <p:pic>
          <p:nvPicPr>
            <p:cNvPr id="22" name="图片 21"/>
            <p:cNvPicPr>
              <a:picLocks noChangeAspect="1"/>
            </p:cNvPicPr>
            <p:nvPr/>
          </p:nvPicPr>
          <p:blipFill>
            <a:blip r:embed="rId3"/>
            <a:stretch>
              <a:fillRect/>
            </a:stretch>
          </p:blipFill>
          <p:spPr>
            <a:xfrm>
              <a:off x="1170619" y="4238578"/>
              <a:ext cx="3922181" cy="985739"/>
            </a:xfrm>
            <a:prstGeom prst="rect">
              <a:avLst/>
            </a:prstGeom>
          </p:spPr>
        </p:pic>
        <p:sp>
          <p:nvSpPr>
            <p:cNvPr id="23" name="文本框 22"/>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p:cNvCxnSpPr>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555439" y="4731448"/>
              <a:ext cx="415391" cy="280799"/>
            </a:xfrm>
            <a:prstGeom prst="rect">
              <a:avLst/>
            </a:prstGeom>
            <a:noFill/>
          </p:spPr>
          <p:txBody>
            <a:bodyPr wrap="none" rtlCol="0">
              <a:spAutoFit/>
            </a:bodyPr>
            <a:lstStyle/>
            <a:p>
              <a:r>
                <a:rPr lang="en-US" altLang="zh-CN" dirty="0"/>
                <a:t>EM</a:t>
              </a:r>
              <a:endParaRPr lang="en-US" altLang="zh-CN" dirty="0"/>
            </a:p>
          </p:txBody>
        </p:sp>
        <p:sp>
          <p:nvSpPr>
            <p:cNvPr id="30" name="文本框 29"/>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p:cNvSpPr>
            <a:spLocks noGrp="1"/>
          </p:cNvSpPr>
          <p:nvPr>
            <p:ph idx="1"/>
          </p:nvPr>
        </p:nvSpPr>
        <p:spPr>
          <a:xfrm>
            <a:off x="1097281" y="1845734"/>
            <a:ext cx="5948519" cy="1490979"/>
          </a:xfrm>
        </p:spPr>
        <p:txBody>
          <a:bodyPr>
            <a:normAutofit/>
          </a:bodyPr>
          <a:lstStyle/>
          <a:p>
            <a:pPr>
              <a:buFont typeface="Wingdings" panose="05000000000000000000" pitchFamily="2" charset="2"/>
              <a:buChar char="l"/>
            </a:pPr>
            <a:r>
              <a:rPr lang="ja-JP" altLang="en-US" sz="2800" dirty="0">
                <a:solidFill>
                  <a:schemeClr val="tx1"/>
                </a:solidFill>
              </a:rPr>
              <a:t>商品の</a:t>
            </a:r>
            <a:r>
              <a:rPr lang="ja-JP" altLang="en-US" sz="2800" dirty="0">
                <a:solidFill>
                  <a:schemeClr val="tx1"/>
                </a:solidFill>
              </a:rPr>
              <a:t>調性</a:t>
            </a:r>
            <a:r>
              <a:rPr lang="ja-JP" altLang="en-US" sz="2800" dirty="0"/>
              <a:t>格を推定</a:t>
            </a:r>
            <a:endParaRPr lang="en-US" altLang="ja-JP" sz="2800" dirty="0"/>
          </a:p>
          <a:p>
            <a:pPr lvl="2">
              <a:buFont typeface="Wingdings" panose="05000000000000000000" pitchFamily="2" charset="2"/>
              <a:buChar char="l"/>
            </a:pPr>
            <a:r>
              <a:rPr lang="ja-JP" altLang="en-US" sz="2400" dirty="0"/>
              <a:t>商品と調性格の色分布の</a:t>
            </a:r>
            <a:r>
              <a:rPr lang="en-US" altLang="ja-JP" sz="2400" dirty="0"/>
              <a:t>EMD</a:t>
            </a:r>
            <a:r>
              <a:rPr lang="ja-JP" altLang="en-US" sz="2400" dirty="0"/>
              <a:t>距離</a:t>
            </a:r>
            <a:r>
              <a:rPr lang="en-US" altLang="ja-JP" sz="2400" dirty="0"/>
              <a:t>[1]</a:t>
            </a:r>
            <a:endParaRPr lang="en-US" altLang="ja-JP" sz="2400" dirty="0"/>
          </a:p>
          <a:p>
            <a:pPr lvl="2">
              <a:buFont typeface="Wingdings" panose="05000000000000000000" pitchFamily="2" charset="2"/>
              <a:buChar char="l"/>
            </a:pPr>
            <a:r>
              <a:rPr lang="ja-JP" altLang="en-US" sz="2400" dirty="0"/>
              <a:t>最低距離値の調性格を結果とする</a:t>
            </a:r>
            <a:endParaRPr lang="en-US" altLang="ja-JP" sz="2400" dirty="0"/>
          </a:p>
          <a:p>
            <a:pPr lvl="2">
              <a:buFont typeface="Wingdings" panose="05000000000000000000" pitchFamily="2" charset="2"/>
              <a:buChar char="l"/>
            </a:pPr>
            <a:endParaRPr lang="en-US" altLang="ja-JP" sz="2000" dirty="0"/>
          </a:p>
          <a:p>
            <a:pPr marL="0" indent="0">
              <a:buNone/>
            </a:pPr>
            <a:endParaRPr lang="zh-CN" altLang="en-US" sz="2400" dirty="0"/>
          </a:p>
        </p:txBody>
      </p:sp>
      <p:sp>
        <p:nvSpPr>
          <p:cNvPr id="36" name="文本框 35"/>
          <p:cNvSpPr txBox="1"/>
          <p:nvPr/>
        </p:nvSpPr>
        <p:spPr>
          <a:xfrm>
            <a:off x="0" y="6294647"/>
            <a:ext cx="11704320" cy="923330"/>
          </a:xfrm>
          <a:prstGeom prst="rect">
            <a:avLst/>
          </a:prstGeom>
          <a:noFill/>
        </p:spPr>
        <p:txBody>
          <a:bodyPr wrap="square" rtlCol="0">
            <a:spAutoFit/>
          </a:bodyPr>
          <a:lstStyle/>
          <a:p>
            <a:r>
              <a:rPr lang="en-US" altLang="zh-CN" dirty="0"/>
              <a:t>[1] “The Earth Mover's Distance”, a method to evaluate dissimilarity between two multi-dimensional distributions in some feature space . http://homepages.inf.ed.ac.uk/rbf/CVonline/LOCAL_COPIES/RUBNER/emd.htm</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1859"/>
    </mc:Choice>
    <mc:Fallback>
      <p:transition spd="slow" advTm="218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159"/>
    </mc:Choice>
    <mc:Fallback>
      <p:transition spd="slow" advTm="21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p:cNvGrpSpPr/>
          <p:nvPr/>
        </p:nvGrpSpPr>
        <p:grpSpPr>
          <a:xfrm>
            <a:off x="142404" y="1850073"/>
            <a:ext cx="12038638" cy="4527723"/>
            <a:chOff x="-5080" y="950422"/>
            <a:chExt cx="12038638" cy="4527723"/>
          </a:xfrm>
        </p:grpSpPr>
        <p:pic>
          <p:nvPicPr>
            <p:cNvPr id="5" name="图片 4"/>
            <p:cNvPicPr>
              <a:picLocks noChangeAspect="1"/>
            </p:cNvPicPr>
            <p:nvPr/>
          </p:nvPicPr>
          <p:blipFill>
            <a:blip r:embed="rId1"/>
            <a:stretch>
              <a:fillRect/>
            </a:stretch>
          </p:blipFill>
          <p:spPr>
            <a:xfrm>
              <a:off x="6758305" y="1725930"/>
              <a:ext cx="907415" cy="964565"/>
            </a:xfrm>
            <a:prstGeom prst="rect">
              <a:avLst/>
            </a:prstGeom>
          </p:spPr>
        </p:pic>
        <p:pic>
          <p:nvPicPr>
            <p:cNvPr id="6" name="图片 5"/>
            <p:cNvPicPr>
              <a:picLocks noChangeAspect="1"/>
            </p:cNvPicPr>
            <p:nvPr/>
          </p:nvPicPr>
          <p:blipFill>
            <a:blip r:embed="rId2"/>
            <a:stretch>
              <a:fillRect/>
            </a:stretch>
          </p:blipFill>
          <p:spPr>
            <a:xfrm>
              <a:off x="-5080" y="1992140"/>
              <a:ext cx="2707005" cy="2228850"/>
            </a:xfrm>
            <a:prstGeom prst="rect">
              <a:avLst/>
            </a:prstGeom>
          </p:spPr>
        </p:pic>
        <p:pic>
          <p:nvPicPr>
            <p:cNvPr id="7" name="图片 6"/>
            <p:cNvPicPr>
              <a:picLocks noChangeAspect="1"/>
            </p:cNvPicPr>
            <p:nvPr/>
          </p:nvPicPr>
          <p:blipFill>
            <a:blip r:embed="rId3"/>
            <a:stretch>
              <a:fillRect/>
            </a:stretch>
          </p:blipFill>
          <p:spPr>
            <a:xfrm>
              <a:off x="9212888" y="1859669"/>
              <a:ext cx="2820670" cy="2228215"/>
            </a:xfrm>
            <a:prstGeom prst="rect">
              <a:avLst/>
            </a:prstGeom>
          </p:spPr>
        </p:pic>
        <p:sp>
          <p:nvSpPr>
            <p:cNvPr id="8" name="圆角矩形 7"/>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endParaRPr lang="ja-JP" altLang="zh-CN" sz="1600" b="1" dirty="0">
                <a:solidFill>
                  <a:schemeClr val="tx1"/>
                </a:solidFill>
              </a:endParaRPr>
            </a:p>
          </p:txBody>
        </p:sp>
        <p:sp>
          <p:nvSpPr>
            <p:cNvPr id="10" name="右箭头 9"/>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endParaRPr lang="ja-JP" altLang="zh-CN" sz="1600" b="1">
                <a:solidFill>
                  <a:schemeClr val="tx1"/>
                </a:solidFill>
              </a:endParaRPr>
            </a:p>
          </p:txBody>
        </p:sp>
        <p:sp>
          <p:nvSpPr>
            <p:cNvPr id="11" name="左箭头 10"/>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endParaRPr lang="ja-JP" altLang="zh-CN" sz="1600" b="1">
                <a:solidFill>
                  <a:schemeClr val="tx1"/>
                </a:solidFill>
              </a:endParaRPr>
            </a:p>
          </p:txBody>
        </p:sp>
        <p:sp>
          <p:nvSpPr>
            <p:cNvPr id="12" name="左箭头 11"/>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endParaRPr lang="ja-JP" altLang="zh-CN" sz="1600" b="1">
                <a:solidFill>
                  <a:schemeClr val="tx1"/>
                </a:solidFill>
              </a:endParaRPr>
            </a:p>
          </p:txBody>
        </p:sp>
        <p:grpSp>
          <p:nvGrpSpPr>
            <p:cNvPr id="13" name="组合 12"/>
            <p:cNvGrpSpPr/>
            <p:nvPr/>
          </p:nvGrpSpPr>
          <p:grpSpPr>
            <a:xfrm>
              <a:off x="882650" y="5109845"/>
              <a:ext cx="10426700" cy="368300"/>
              <a:chOff x="1365" y="6787"/>
              <a:chExt cx="16420" cy="580"/>
            </a:xfrm>
          </p:grpSpPr>
          <p:sp>
            <p:nvSpPr>
              <p:cNvPr id="23" name="文本框 22"/>
              <p:cNvSpPr txBox="1"/>
              <p:nvPr/>
            </p:nvSpPr>
            <p:spPr>
              <a:xfrm>
                <a:off x="1365" y="6787"/>
                <a:ext cx="2742" cy="580"/>
              </a:xfrm>
              <a:prstGeom prst="rect">
                <a:avLst/>
              </a:prstGeom>
              <a:noFill/>
            </p:spPr>
            <p:txBody>
              <a:bodyPr wrap="square" rtlCol="0">
                <a:spAutoFit/>
              </a:bodyPr>
              <a:lstStyle/>
              <a:p>
                <a:r>
                  <a:rPr lang="ja-JP" altLang="zh-CN" b="1" dirty="0"/>
                  <a:t>ウェブサイト</a:t>
                </a:r>
                <a:endParaRPr lang="ja-JP" altLang="zh-CN" b="1" dirty="0"/>
              </a:p>
            </p:txBody>
          </p:sp>
          <p:sp>
            <p:nvSpPr>
              <p:cNvPr id="24" name="文本框 23"/>
              <p:cNvSpPr txBox="1"/>
              <p:nvPr/>
            </p:nvSpPr>
            <p:spPr>
              <a:xfrm>
                <a:off x="15043" y="6787"/>
                <a:ext cx="2742" cy="580"/>
              </a:xfrm>
              <a:prstGeom prst="rect">
                <a:avLst/>
              </a:prstGeom>
              <a:noFill/>
            </p:spPr>
            <p:txBody>
              <a:bodyPr wrap="square" rtlCol="0">
                <a:spAutoFit/>
              </a:bodyPr>
              <a:lstStyle/>
              <a:p>
                <a:r>
                  <a:rPr lang="ja-JP" altLang="zh-CN" b="1" dirty="0"/>
                  <a:t>エンジン</a:t>
                </a:r>
                <a:endParaRPr lang="ja-JP" altLang="zh-CN" b="1" dirty="0"/>
              </a:p>
            </p:txBody>
          </p:sp>
          <p:sp>
            <p:nvSpPr>
              <p:cNvPr id="25" name="文本框 24"/>
              <p:cNvSpPr txBox="1"/>
              <p:nvPr/>
            </p:nvSpPr>
            <p:spPr>
              <a:xfrm>
                <a:off x="8229" y="6787"/>
                <a:ext cx="2742" cy="580"/>
              </a:xfrm>
              <a:prstGeom prst="rect">
                <a:avLst/>
              </a:prstGeom>
              <a:noFill/>
            </p:spPr>
            <p:txBody>
              <a:bodyPr wrap="square" rtlCol="0">
                <a:spAutoFit/>
              </a:bodyPr>
              <a:lstStyle/>
              <a:p>
                <a:pPr algn="ctr"/>
                <a:r>
                  <a:rPr lang="ja-JP" altLang="zh-CN" b="1" dirty="0"/>
                  <a:t>サーバ</a:t>
                </a:r>
                <a:endParaRPr lang="ja-JP" altLang="zh-CN" b="1" dirty="0"/>
              </a:p>
            </p:txBody>
          </p:sp>
        </p:grpSp>
        <p:pic>
          <p:nvPicPr>
            <p:cNvPr id="14" name="图片 13"/>
            <p:cNvPicPr>
              <a:picLocks noChangeAspect="1"/>
            </p:cNvPicPr>
            <p:nvPr/>
          </p:nvPicPr>
          <p:blipFill>
            <a:blip r:embed="rId4"/>
            <a:stretch>
              <a:fillRect/>
            </a:stretch>
          </p:blipFill>
          <p:spPr>
            <a:xfrm>
              <a:off x="4784090" y="1725930"/>
              <a:ext cx="702945" cy="971550"/>
            </a:xfrm>
            <a:prstGeom prst="rect">
              <a:avLst/>
            </a:prstGeom>
          </p:spPr>
        </p:pic>
        <p:sp>
          <p:nvSpPr>
            <p:cNvPr id="15" name="文本框 14"/>
            <p:cNvSpPr txBox="1"/>
            <p:nvPr/>
          </p:nvSpPr>
          <p:spPr>
            <a:xfrm>
              <a:off x="4642485" y="1243965"/>
              <a:ext cx="1102360" cy="368300"/>
            </a:xfrm>
            <a:prstGeom prst="rect">
              <a:avLst/>
            </a:prstGeom>
            <a:noFill/>
          </p:spPr>
          <p:txBody>
            <a:bodyPr wrap="none" rtlCol="0">
              <a:spAutoFit/>
            </a:bodyPr>
            <a:lstStyle/>
            <a:p>
              <a:r>
                <a:rPr lang="ja-JP" altLang="zh-CN" b="1"/>
                <a:t>情報履歴</a:t>
              </a:r>
              <a:endParaRPr lang="ja-JP" altLang="zh-CN" b="1"/>
            </a:p>
          </p:txBody>
        </p:sp>
        <p:sp>
          <p:nvSpPr>
            <p:cNvPr id="16" name="文本框 15"/>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endParaRPr lang="en-US" altLang="zh-CN" b="1"/>
            </a:p>
          </p:txBody>
        </p:sp>
        <p:pic>
          <p:nvPicPr>
            <p:cNvPr id="17" name="图片 16"/>
            <p:cNvPicPr>
              <a:picLocks noChangeAspect="1"/>
            </p:cNvPicPr>
            <p:nvPr/>
          </p:nvPicPr>
          <p:blipFill>
            <a:blip r:embed="rId5"/>
            <a:stretch>
              <a:fillRect/>
            </a:stretch>
          </p:blipFill>
          <p:spPr>
            <a:xfrm>
              <a:off x="6774180" y="3340100"/>
              <a:ext cx="902970" cy="902970"/>
            </a:xfrm>
            <a:prstGeom prst="rect">
              <a:avLst/>
            </a:prstGeom>
          </p:spPr>
        </p:pic>
        <p:sp>
          <p:nvSpPr>
            <p:cNvPr id="18" name="文本框 17"/>
            <p:cNvSpPr txBox="1"/>
            <p:nvPr/>
          </p:nvSpPr>
          <p:spPr>
            <a:xfrm>
              <a:off x="6686550" y="4243070"/>
              <a:ext cx="1078230" cy="368300"/>
            </a:xfrm>
            <a:prstGeom prst="rect">
              <a:avLst/>
            </a:prstGeom>
            <a:noFill/>
          </p:spPr>
          <p:txBody>
            <a:bodyPr wrap="none" rtlCol="0">
              <a:spAutoFit/>
            </a:bodyPr>
            <a:lstStyle/>
            <a:p>
              <a:r>
                <a:rPr lang="en-US" altLang="ja-JP" b="1"/>
                <a:t>result.csv</a:t>
              </a:r>
              <a:endParaRPr lang="en-US" altLang="ja-JP" b="1"/>
            </a:p>
          </p:txBody>
        </p:sp>
        <p:sp>
          <p:nvSpPr>
            <p:cNvPr id="19" name="右箭头 23"/>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endParaRPr lang="ja-JP" altLang="zh-CN" sz="1200">
                <a:solidFill>
                  <a:schemeClr val="tx1"/>
                </a:solidFill>
              </a:endParaRPr>
            </a:p>
          </p:txBody>
        </p:sp>
        <p:sp>
          <p:nvSpPr>
            <p:cNvPr id="20" name="左箭头 2"/>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endParaRPr lang="ja-JP" altLang="en-US" sz="1200">
                <a:solidFill>
                  <a:schemeClr val="tx1"/>
                </a:solidFill>
              </a:endParaRPr>
            </a:p>
          </p:txBody>
        </p:sp>
        <p:pic>
          <p:nvPicPr>
            <p:cNvPr id="21" name="图片 20"/>
            <p:cNvPicPr>
              <a:picLocks noChangeAspect="1"/>
            </p:cNvPicPr>
            <p:nvPr/>
          </p:nvPicPr>
          <p:blipFill>
            <a:blip r:embed="rId5"/>
            <a:stretch>
              <a:fillRect/>
            </a:stretch>
          </p:blipFill>
          <p:spPr>
            <a:xfrm>
              <a:off x="4747260" y="3340100"/>
              <a:ext cx="902970" cy="902970"/>
            </a:xfrm>
            <a:prstGeom prst="rect">
              <a:avLst/>
            </a:prstGeom>
          </p:spPr>
        </p:pic>
        <p:sp>
          <p:nvSpPr>
            <p:cNvPr id="22" name="文本框 21"/>
            <p:cNvSpPr txBox="1"/>
            <p:nvPr/>
          </p:nvSpPr>
          <p:spPr>
            <a:xfrm>
              <a:off x="4863465" y="4243070"/>
              <a:ext cx="671195" cy="368300"/>
            </a:xfrm>
            <a:prstGeom prst="rect">
              <a:avLst/>
            </a:prstGeom>
            <a:noFill/>
          </p:spPr>
          <p:txBody>
            <a:bodyPr wrap="none" rtlCol="0">
              <a:spAutoFit/>
            </a:bodyPr>
            <a:lstStyle/>
            <a:p>
              <a:r>
                <a:rPr lang="en-US" altLang="ja-JP" b="1"/>
                <a:t>JSON</a:t>
              </a:r>
              <a:endParaRPr lang="en-US" altLang="ja-JP" b="1"/>
            </a:p>
          </p:txBody>
        </p:sp>
      </p:grpSp>
    </p:spTree>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システム構築</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400" dirty="0">
                <a:solidFill>
                  <a:schemeClr val="tx1"/>
                </a:solidFill>
              </a:rPr>
              <a:t>開発用ウェブサイトではなく、</a:t>
            </a:r>
            <a:r>
              <a:rPr lang="en-US" altLang="ja-JP" sz="2400" b="1" dirty="0">
                <a:solidFill>
                  <a:srgbClr val="FF0000"/>
                </a:solidFill>
              </a:rPr>
              <a:t>IROYA</a:t>
            </a:r>
            <a:r>
              <a:rPr lang="ja-JP" altLang="en-US" sz="2400" b="1" dirty="0">
                <a:solidFill>
                  <a:srgbClr val="FF0000"/>
                </a:solidFill>
              </a:rPr>
              <a:t>通販サイト</a:t>
            </a:r>
            <a:r>
              <a:rPr lang="ja-JP" altLang="en-US" sz="2400" dirty="0"/>
              <a:t>でレコメンド機能を検証</a:t>
            </a:r>
            <a:endParaRPr lang="en-US" altLang="ja-JP" sz="2400" dirty="0"/>
          </a:p>
          <a:p>
            <a:pPr lvl="2">
              <a:buFont typeface="Wingdings" panose="05000000000000000000" pitchFamily="2" charset="2"/>
              <a:buChar char="l"/>
            </a:pPr>
            <a:r>
              <a:rPr lang="ja-JP" altLang="en-US" sz="2400" dirty="0"/>
              <a:t>運営しているサイトを影響せずに、</a:t>
            </a:r>
            <a:r>
              <a:rPr lang="ja-JP" altLang="en-US" sz="2400" b="1" dirty="0">
                <a:solidFill>
                  <a:srgbClr val="FF0000"/>
                </a:solidFill>
              </a:rPr>
              <a:t>実証実験用通販サイト</a:t>
            </a:r>
            <a:r>
              <a:rPr lang="ja-JP" altLang="en-US" sz="2400" dirty="0"/>
              <a:t>が必要</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モジュール</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p:txBody>
      </p:sp>
    </p:spTree>
  </p:cSld>
  <p:clrMapOvr>
    <a:masterClrMapping/>
  </p:clrMapOvr>
  <mc:AlternateContent xmlns:mc="http://schemas.openxmlformats.org/markup-compatibility/2006">
    <mc:Choice xmlns:p14="http://schemas.microsoft.com/office/powerpoint/2010/main" Requires="p14">
      <p:transition spd="slow" p14:dur="2000" advTm="35862"/>
    </mc:Choice>
    <mc:Fallback>
      <p:transition spd="slow" advTm="358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400" dirty="0"/>
              <a:t>レコメンド手法を実現</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a:t>
            </a:r>
            <a:endParaRPr lang="en-US" altLang="ja-JP" sz="2800" dirty="0"/>
          </a:p>
          <a:p>
            <a:pPr lvl="2">
              <a:buFont typeface="Wingdings" panose="05000000000000000000" pitchFamily="2" charset="2"/>
              <a:buChar char="l"/>
            </a:pPr>
            <a:r>
              <a:rPr lang="ja-JP" altLang="en-US" sz="2400" dirty="0"/>
              <a:t>データ管理</a:t>
            </a:r>
            <a:endParaRPr lang="en-US" altLang="ja-JP" sz="2400" dirty="0"/>
          </a:p>
          <a:p>
            <a:pPr lvl="2">
              <a:buFont typeface="Wingdings" panose="05000000000000000000" pitchFamily="2" charset="2"/>
              <a:buChar char="l"/>
            </a:pPr>
            <a:r>
              <a:rPr lang="en-US" altLang="ja-JP" sz="2400" dirty="0"/>
              <a:t>IROYA</a:t>
            </a:r>
            <a:r>
              <a:rPr lang="ja-JP" altLang="en-US" sz="2400" dirty="0"/>
              <a:t>通販サイト側と通信</a:t>
            </a:r>
            <a:endParaRPr lang="en-US" altLang="ja-JP" sz="2400" dirty="0"/>
          </a:p>
          <a:p>
            <a:pPr lvl="2">
              <a:buFont typeface="Wingdings" panose="05000000000000000000" pitchFamily="2" charset="2"/>
              <a:buChar char="l"/>
            </a:pPr>
            <a:endParaRPr lang="en-US" altLang="ja-JP" sz="2200" dirty="0"/>
          </a:p>
        </p:txBody>
      </p:sp>
      <p:grpSp>
        <p:nvGrpSpPr>
          <p:cNvPr id="28" name="组合 27"/>
          <p:cNvGrpSpPr/>
          <p:nvPr/>
        </p:nvGrpSpPr>
        <p:grpSpPr>
          <a:xfrm>
            <a:off x="7475523" y="2743200"/>
            <a:ext cx="4716477" cy="3535947"/>
            <a:chOff x="7475523" y="2743200"/>
            <a:chExt cx="4716477" cy="3535947"/>
          </a:xfrm>
        </p:grpSpPr>
        <p:pic>
          <p:nvPicPr>
            <p:cNvPr id="11" name="图片 10"/>
            <p:cNvPicPr>
              <a:picLocks noChangeAspect="1"/>
            </p:cNvPicPr>
            <p:nvPr/>
          </p:nvPicPr>
          <p:blipFill>
            <a:blip r:embed="rId1"/>
            <a:stretch>
              <a:fillRect/>
            </a:stretch>
          </p:blipFill>
          <p:spPr>
            <a:xfrm>
              <a:off x="7475523" y="5324612"/>
              <a:ext cx="796954" cy="815317"/>
            </a:xfrm>
            <a:prstGeom prst="rect">
              <a:avLst/>
            </a:prstGeom>
          </p:spPr>
        </p:pic>
        <p:sp>
          <p:nvSpPr>
            <p:cNvPr id="12" name="矩形: 圆角 11"/>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p:cNvCxnSpPr>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cSld>
  <p:clrMapOvr>
    <a:masterClrMapping/>
  </p:clrMapOvr>
  <mc:AlternateContent xmlns:mc="http://schemas.openxmlformats.org/markup-compatibility/2006">
    <mc:Choice xmlns:p14="http://schemas.microsoft.com/office/powerpoint/2010/main" Requires="p14">
      <p:transition spd="slow" p14:dur="2000" advTm="16638"/>
    </mc:Choice>
    <mc:Fallback>
      <p:transition spd="slow" advTm="1663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p:cNvSpPr>
            <a:spLocks noGrp="1"/>
          </p:cNvSpPr>
          <p:nvPr>
            <p:ph idx="1"/>
          </p:nvPr>
        </p:nvSpPr>
        <p:spPr>
          <a:xfrm>
            <a:off x="1097280" y="1845733"/>
            <a:ext cx="5232400" cy="4725663"/>
          </a:xfrm>
        </p:spPr>
        <p:txBody>
          <a:bodyPr>
            <a:normAutofit/>
          </a:bodyPr>
          <a:lstStyle/>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を入力して訪問</a:t>
            </a: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dirty="0"/>
          </a:p>
          <a:p>
            <a:pPr lvl="2">
              <a:buFont typeface="Wingdings" panose="05000000000000000000" pitchFamily="2" charset="2"/>
              <a:buChar char="l"/>
            </a:pPr>
            <a:endParaRPr lang="en-US" altLang="ja-JP" sz="2000" dirty="0"/>
          </a:p>
          <a:p>
            <a:pPr marL="0" indent="0">
              <a:buNone/>
            </a:pPr>
            <a:endParaRPr lang="zh-CN" altLang="en-US" sz="2400" dirty="0"/>
          </a:p>
        </p:txBody>
      </p:sp>
      <p:pic>
        <p:nvPicPr>
          <p:cNvPr id="17"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p:cNvPicPr>
            <a:picLocks noChangeAspect="1"/>
          </p:cNvPicPr>
          <p:nvPr/>
        </p:nvPicPr>
        <p:blipFill>
          <a:blip r:embed="rId2"/>
          <a:stretch>
            <a:fillRect/>
          </a:stretch>
        </p:blipFill>
        <p:spPr>
          <a:xfrm>
            <a:off x="6530643" y="5380517"/>
            <a:ext cx="796954" cy="820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14"/>
    </mc:Choice>
    <mc:Fallback>
      <p:transition spd="slow" advTm="228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14" name="文本框 13"/>
          <p:cNvSpPr txBox="1"/>
          <p:nvPr/>
        </p:nvSpPr>
        <p:spPr>
          <a:xfrm rot="19985956">
            <a:off x="5282447" y="4251523"/>
            <a:ext cx="1556836" cy="369332"/>
          </a:xfrm>
          <a:prstGeom prst="rect">
            <a:avLst/>
          </a:prstGeom>
          <a:noFill/>
        </p:spPr>
        <p:txBody>
          <a:bodyPr wrap="none" rtlCol="0">
            <a:spAutoFit/>
          </a:bodyPr>
          <a:lstStyle/>
          <a:p>
            <a:r>
              <a:rPr lang="ja-JP" altLang="en-US" dirty="0"/>
              <a:t>レコメンド結果</a:t>
            </a:r>
            <a:endParaRPr lang="zh-CN" altLang="en-US" dirty="0"/>
          </a:p>
        </p:txBody>
      </p:sp>
      <p:pic>
        <p:nvPicPr>
          <p:cNvPr id="16"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7221" y="2425960"/>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p:cNvPicPr>
          <p:nvPr/>
        </p:nvPicPr>
        <p:blipFill>
          <a:blip r:embed="rId2"/>
          <a:stretch>
            <a:fillRect/>
          </a:stretch>
        </p:blipFill>
        <p:spPr>
          <a:xfrm>
            <a:off x="413308" y="5073696"/>
            <a:ext cx="796954" cy="820481"/>
          </a:xfrm>
          <a:prstGeom prst="rect">
            <a:avLst/>
          </a:prstGeom>
        </p:spPr>
      </p:pic>
      <p:grpSp>
        <p:nvGrpSpPr>
          <p:cNvPr id="25" name="组合 24"/>
          <p:cNvGrpSpPr/>
          <p:nvPr/>
        </p:nvGrpSpPr>
        <p:grpSpPr>
          <a:xfrm>
            <a:off x="7475523" y="2453949"/>
            <a:ext cx="4716477" cy="3817740"/>
            <a:chOff x="7475523" y="2743200"/>
            <a:chExt cx="4716477" cy="3817740"/>
          </a:xfrm>
        </p:grpSpPr>
        <p:pic>
          <p:nvPicPr>
            <p:cNvPr id="26" name="图片 25"/>
            <p:cNvPicPr>
              <a:picLocks noChangeAspect="1"/>
            </p:cNvPicPr>
            <p:nvPr/>
          </p:nvPicPr>
          <p:blipFill>
            <a:blip r:embed="rId2"/>
            <a:stretch>
              <a:fillRect/>
            </a:stretch>
          </p:blipFill>
          <p:spPr>
            <a:xfrm>
              <a:off x="7475523" y="5324612"/>
              <a:ext cx="796954" cy="815317"/>
            </a:xfrm>
            <a:prstGeom prst="rect">
              <a:avLst/>
            </a:prstGeom>
          </p:spPr>
        </p:pic>
        <p:sp>
          <p:nvSpPr>
            <p:cNvPr id="27" name="矩形: 圆角 26"/>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p:cNvCxnSpPr>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p:cNvSpPr/>
            <p:nvPr/>
          </p:nvSpPr>
          <p:spPr>
            <a:xfrm>
              <a:off x="8905169" y="6160830"/>
              <a:ext cx="2422458" cy="400110"/>
            </a:xfrm>
            <a:prstGeom prst="rect">
              <a:avLst/>
            </a:prstGeom>
          </p:spPr>
          <p:txBody>
            <a:bodyPr wrap="none">
              <a:spAutoFit/>
            </a:bodyPr>
            <a:lstStyle/>
            <a:p>
              <a:r>
                <a:rPr lang="ja-JP" altLang="en-US" sz="2000" dirty="0"/>
                <a:t>レコメンダ</a:t>
              </a:r>
              <a:r>
                <a:rPr lang="en-US" altLang="ja-JP" sz="2000" dirty="0"/>
                <a:t>―</a:t>
              </a:r>
              <a:r>
                <a:rPr lang="ja-JP" altLang="en-US" sz="2000" dirty="0"/>
                <a:t>システム</a:t>
              </a:r>
              <a:endParaRPr lang="en-US" altLang="ja-JP" sz="2000" dirty="0"/>
            </a:p>
          </p:txBody>
        </p:sp>
      </p:grpSp>
      <p:sp>
        <p:nvSpPr>
          <p:cNvPr id="4" name="箭头: 右 3"/>
          <p:cNvSpPr/>
          <p:nvPr/>
        </p:nvSpPr>
        <p:spPr>
          <a:xfrm>
            <a:off x="5188881" y="3056596"/>
            <a:ext cx="26851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669787" y="2803626"/>
            <a:ext cx="1217000" cy="400110"/>
          </a:xfrm>
          <a:prstGeom prst="rect">
            <a:avLst/>
          </a:prstGeom>
          <a:noFill/>
        </p:spPr>
        <p:txBody>
          <a:bodyPr wrap="none" rtlCol="0">
            <a:spAutoFit/>
          </a:bodyPr>
          <a:lstStyle/>
          <a:p>
            <a:r>
              <a:rPr lang="ja-JP" altLang="en-US" sz="2000" dirty="0"/>
              <a:t>閲覧情報</a:t>
            </a:r>
            <a:endParaRPr lang="zh-CN" altLang="en-US" sz="2000" dirty="0"/>
          </a:p>
        </p:txBody>
      </p:sp>
      <p:sp>
        <p:nvSpPr>
          <p:cNvPr id="5" name="箭头: 下 4"/>
          <p:cNvSpPr/>
          <p:nvPr/>
        </p:nvSpPr>
        <p:spPr>
          <a:xfrm rot="3776628">
            <a:off x="6116306" y="2662070"/>
            <a:ext cx="345790" cy="3816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774833" y="5850678"/>
            <a:ext cx="2614818" cy="400110"/>
          </a:xfrm>
          <a:prstGeom prst="rect">
            <a:avLst/>
          </a:prstGeom>
        </p:spPr>
        <p:txBody>
          <a:bodyPr wrap="none">
            <a:spAutoFit/>
          </a:bodyPr>
          <a:lstStyle/>
          <a:p>
            <a:r>
              <a:rPr lang="ja-JP" altLang="en-US" sz="2000" dirty="0"/>
              <a:t>実証実験用通販サイト</a:t>
            </a:r>
            <a:endParaRPr lang="en-US" altLang="ja-JP" sz="2000" dirty="0"/>
          </a:p>
        </p:txBody>
      </p:sp>
    </p:spTree>
  </p:cSld>
  <p:clrMapOvr>
    <a:masterClrMapping/>
  </p:clrMapOvr>
  <mc:AlternateContent xmlns:mc="http://schemas.openxmlformats.org/markup-compatibility/2006">
    <mc:Choice xmlns:p14="http://schemas.microsoft.com/office/powerpoint/2010/main" Requires="p14">
      <p:transition spd="slow" p14:dur="2000" advTm="19679"/>
    </mc:Choice>
    <mc:Fallback>
      <p:transition spd="slow" advTm="1967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エンジン実装</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ユーザーベースフィルタリング（ハン）</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r>
              <a:rPr lang="en-US" altLang="ja-JP" sz="2800" dirty="0"/>
              <a:t>Du</a:t>
            </a:r>
            <a:r>
              <a:rPr lang="ja-JP" altLang="en-US" sz="2800" dirty="0"/>
              <a:t>）</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r>
              <a:rPr lang="en-US" altLang="ja-JP" sz="2800" dirty="0"/>
              <a:t>Du</a:t>
            </a:r>
            <a:r>
              <a:rPr lang="ja-JP" altLang="en-US" sz="2800" dirty="0"/>
              <a:t>、ハン）</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11571"/>
    </mc:Choice>
    <mc:Fallback>
      <p:transition spd="slow" advTm="1157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1/3</a:t>
            </a:r>
            <a:r>
              <a:rPr lang="ja-JP" altLang="en-US" dirty="0"/>
              <a:t>）</a:t>
            </a:r>
            <a:endParaRPr lang="zh-CN" altLang="en-US" dirty="0"/>
          </a:p>
        </p:txBody>
      </p:sp>
      <p:sp>
        <p:nvSpPr>
          <p:cNvPr id="4" name="内容占位符 2"/>
          <p:cNvSpPr txBox="1">
            <a:spLocks noGrp="1"/>
          </p:cNvSpPr>
          <p:nvPr>
            <p:ph idx="1"/>
          </p:nvPr>
        </p:nvSpPr>
        <p:spPr>
          <a:xfrm>
            <a:off x="1097280" y="1845734"/>
            <a:ext cx="10052802" cy="1811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zh-CN" sz="2400" dirty="0"/>
              <a:t>「</a:t>
            </a:r>
            <a:r>
              <a:rPr lang="en-US" altLang="zh-CN" sz="2400" dirty="0"/>
              <a:t>https://iroza.jp/products/</a:t>
            </a:r>
            <a:r>
              <a:rPr lang="ja-JP" altLang="zh-CN" sz="2400" dirty="0"/>
              <a:t>商品</a:t>
            </a:r>
            <a:r>
              <a:rPr lang="en-US" altLang="zh-CN" sz="2400" dirty="0"/>
              <a:t>ID</a:t>
            </a:r>
            <a:r>
              <a:rPr lang="ja-JP" altLang="zh-CN" sz="2400" dirty="0"/>
              <a:t>」形式</a:t>
            </a:r>
            <a:r>
              <a:rPr lang="ja-JP" altLang="en-US" sz="2400" dirty="0"/>
              <a:t>で自動的商品ページを訪問</a:t>
            </a:r>
            <a:endParaRPr lang="en-US" altLang="ja-JP" sz="2400" dirty="0"/>
          </a:p>
          <a:p>
            <a:pPr lvl="2">
              <a:buFont typeface="Wingdings" panose="05000000000000000000" pitchFamily="2" charset="2"/>
              <a:buChar char="l"/>
            </a:pPr>
            <a:r>
              <a:rPr lang="ja-JP" altLang="en-US" sz="2400" dirty="0"/>
              <a:t>ページから、キーワード内容を抽出</a:t>
            </a:r>
            <a:endParaRPr lang="en-US" altLang="ja-JP" sz="2400" dirty="0"/>
          </a:p>
          <a:p>
            <a:pPr lvl="2">
              <a:buFont typeface="Wingdings" panose="05000000000000000000" pitchFamily="2" charset="2"/>
              <a:buChar char="l"/>
            </a:pPr>
            <a:r>
              <a:rPr lang="zh-CN" altLang="en-US" sz="2400" dirty="0"/>
              <a:t>長袖</a:t>
            </a:r>
            <a:r>
              <a:rPr lang="ja-JP" altLang="en-US" sz="2400" dirty="0"/>
              <a:t>シャツ限定</a:t>
            </a:r>
            <a:endParaRPr lang="en-US" altLang="ja-JP" sz="2400" dirty="0"/>
          </a:p>
        </p:txBody>
      </p:sp>
      <p:pic>
        <p:nvPicPr>
          <p:cNvPr id="5" name="图片 4"/>
          <p:cNvPicPr>
            <a:picLocks noChangeAspect="1"/>
          </p:cNvPicPr>
          <p:nvPr/>
        </p:nvPicPr>
        <p:blipFill>
          <a:blip r:embed="rId1"/>
          <a:stretch>
            <a:fillRect/>
          </a:stretch>
        </p:blipFill>
        <p:spPr>
          <a:xfrm>
            <a:off x="7748624" y="3510972"/>
            <a:ext cx="3934647" cy="2466495"/>
          </a:xfrm>
          <a:prstGeom prst="rect">
            <a:avLst/>
          </a:prstGeom>
        </p:spPr>
      </p:pic>
      <p:sp>
        <p:nvSpPr>
          <p:cNvPr id="7" name="箭头: 右 6"/>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0" y="3483644"/>
            <a:ext cx="3762375" cy="2952750"/>
          </a:xfrm>
          <a:prstGeom prst="rect">
            <a:avLst/>
          </a:prstGeom>
        </p:spPr>
      </p:pic>
      <p:sp>
        <p:nvSpPr>
          <p:cNvPr id="8" name="文本框 7"/>
          <p:cNvSpPr txBox="1"/>
          <p:nvPr/>
        </p:nvSpPr>
        <p:spPr>
          <a:xfrm>
            <a:off x="4568315" y="4364280"/>
            <a:ext cx="2374368" cy="400110"/>
          </a:xfrm>
          <a:prstGeom prst="rect">
            <a:avLst/>
          </a:prstGeom>
          <a:noFill/>
        </p:spPr>
        <p:txBody>
          <a:bodyPr wrap="none" rtlCol="0">
            <a:spAutoFit/>
          </a:bodyPr>
          <a:lstStyle/>
          <a:p>
            <a:r>
              <a:rPr lang="ja-JP" altLang="en-US" sz="2000" dirty="0"/>
              <a:t>キーワード内容抽出</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25676"/>
    </mc:Choice>
    <mc:Fallback>
      <p:transition spd="slow" advTm="256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2/3</a:t>
            </a:r>
            <a:r>
              <a:rPr lang="ja-JP" altLang="en-US" dirty="0"/>
              <a:t>）</a:t>
            </a:r>
            <a:endParaRPr lang="zh-CN" altLang="en-US" dirty="0"/>
          </a:p>
        </p:txBody>
      </p:sp>
      <p:sp>
        <p:nvSpPr>
          <p:cNvPr id="4" name="内容占位符 2"/>
          <p:cNvSpPr txBox="1">
            <a:spLocks noGrp="1"/>
          </p:cNvSpPr>
          <p:nvPr>
            <p:ph idx="1"/>
          </p:nvPr>
        </p:nvSpPr>
        <p:spPr>
          <a:xfrm>
            <a:off x="1097280" y="1845735"/>
            <a:ext cx="8486335" cy="12773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p:txBody>
      </p:sp>
      <p:sp>
        <p:nvSpPr>
          <p:cNvPr id="5" name="箭头: 右 4"/>
          <p:cNvSpPr/>
          <p:nvPr/>
        </p:nvSpPr>
        <p:spPr>
          <a:xfrm rot="2343938">
            <a:off x="5080538" y="4066874"/>
            <a:ext cx="1520890" cy="35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60364" y="4211963"/>
            <a:ext cx="789477" cy="646331"/>
          </a:xfrm>
          <a:prstGeom prst="rect">
            <a:avLst/>
          </a:prstGeom>
          <a:noFill/>
        </p:spPr>
        <p:txBody>
          <a:bodyPr wrap="square" rtlCol="0">
            <a:spAutoFit/>
          </a:bodyPr>
          <a:lstStyle/>
          <a:p>
            <a:r>
              <a:rPr lang="en-US" altLang="zh-CN" dirty="0"/>
              <a:t>TF-IDF</a:t>
            </a:r>
            <a:endParaRPr lang="en-US" altLang="zh-CN" dirty="0"/>
          </a:p>
          <a:p>
            <a:endParaRPr lang="zh-CN" altLang="en-US" dirty="0"/>
          </a:p>
        </p:txBody>
      </p:sp>
      <p:pic>
        <p:nvPicPr>
          <p:cNvPr id="7" name="图片 6"/>
          <p:cNvPicPr>
            <a:picLocks noChangeAspect="1"/>
          </p:cNvPicPr>
          <p:nvPr/>
        </p:nvPicPr>
        <p:blipFill>
          <a:blip r:embed="rId1"/>
          <a:stretch>
            <a:fillRect/>
          </a:stretch>
        </p:blipFill>
        <p:spPr>
          <a:xfrm>
            <a:off x="6417180" y="4490557"/>
            <a:ext cx="5565885" cy="1450757"/>
          </a:xfrm>
          <a:prstGeom prst="rect">
            <a:avLst/>
          </a:prstGeom>
        </p:spPr>
      </p:pic>
      <p:pic>
        <p:nvPicPr>
          <p:cNvPr id="8" name="图片 7"/>
          <p:cNvPicPr>
            <a:picLocks noChangeAspect="1"/>
          </p:cNvPicPr>
          <p:nvPr/>
        </p:nvPicPr>
        <p:blipFill>
          <a:blip r:embed="rId2"/>
          <a:stretch>
            <a:fillRect/>
          </a:stretch>
        </p:blipFill>
        <p:spPr>
          <a:xfrm>
            <a:off x="325988" y="3412407"/>
            <a:ext cx="5972175" cy="314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62"/>
    </mc:Choice>
    <mc:Fallback>
      <p:transition spd="slow" advTm="186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プロジェクト概要</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473"/>
    </mc:Choice>
    <mc:Fallback>
      <p:transition spd="slow" advTm="24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3/3</a:t>
            </a:r>
            <a:r>
              <a:rPr lang="ja-JP" altLang="en-US" dirty="0"/>
              <a:t>）</a:t>
            </a:r>
            <a:endParaRPr lang="zh-CN" altLang="en-US" dirty="0"/>
          </a:p>
        </p:txBody>
      </p:sp>
      <p:sp>
        <p:nvSpPr>
          <p:cNvPr id="4" name="内容占位符 2"/>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レコメンド</a:t>
            </a:r>
            <a:endParaRPr lang="zh-CN" altLang="en-US" sz="2800" dirty="0"/>
          </a:p>
        </p:txBody>
      </p:sp>
      <p:pic>
        <p:nvPicPr>
          <p:cNvPr id="6147" name="图片 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6160" y="2889081"/>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8891"/>
    </mc:Choice>
    <mc:Fallback>
      <p:transition spd="slow" advTm="889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a:t> Python </a:t>
            </a:r>
            <a:r>
              <a:rPr lang="ja-JP" altLang="en-US" sz="2000" dirty="0"/>
              <a:t>、</a:t>
            </a:r>
            <a:r>
              <a:rPr lang="en-US" altLang="ja-JP" sz="2000" dirty="0"/>
              <a:t> </a:t>
            </a:r>
            <a:r>
              <a:rPr lang="en-US" altLang="ja-JP" sz="2000" dirty="0" err="1"/>
              <a:t>sklearn</a:t>
            </a:r>
            <a:r>
              <a:rPr lang="en-US" altLang="ja-JP" sz="2000" dirty="0"/>
              <a:t> </a:t>
            </a:r>
            <a:r>
              <a:rPr lang="ja-JP" altLang="en-US" sz="2000" dirty="0"/>
              <a:t>、</a:t>
            </a:r>
            <a:r>
              <a:rPr lang="en-US" altLang="ja-JP" sz="2000" dirty="0" err="1"/>
              <a:t>Numpy</a:t>
            </a:r>
            <a:r>
              <a:rPr lang="ja-JP" altLang="en-US" sz="2000" dirty="0"/>
              <a:t>、</a:t>
            </a:r>
            <a:r>
              <a:rPr lang="en-US" altLang="ja-JP" sz="2000" dirty="0" err="1"/>
              <a:t>Matplotlib</a:t>
            </a:r>
            <a:r>
              <a:rPr lang="ja-JP" altLang="en-US" sz="2000" dirty="0"/>
              <a:t>、</a:t>
            </a:r>
            <a:endParaRPr lang="en-US" altLang="ja-JP" sz="2000" dirty="0"/>
          </a:p>
          <a:p>
            <a:pPr lvl="2">
              <a:buFont typeface="Wingdings" panose="05000000000000000000" pitchFamily="2" charset="2"/>
              <a:buChar char="l"/>
            </a:pPr>
            <a:r>
              <a:rPr lang="en-US" altLang="ja-JP" sz="2000" dirty="0"/>
              <a:t>cie2000 </a:t>
            </a:r>
            <a:r>
              <a:rPr lang="ja-JP" altLang="en-US" sz="2000" dirty="0"/>
              <a:t>、</a:t>
            </a:r>
            <a:r>
              <a:rPr lang="en-US" altLang="ja-JP" sz="2000" dirty="0"/>
              <a:t>swig</a:t>
            </a:r>
            <a:endParaRPr lang="en-US" altLang="ja-JP" sz="2000" dirty="0"/>
          </a:p>
          <a:p>
            <a:pPr lvl="2">
              <a:buFont typeface="Wingdings" panose="05000000000000000000" pitchFamily="2" charset="2"/>
              <a:buChar char="l"/>
            </a:pPr>
            <a:endParaRPr lang="en-US" altLang="ja-JP" sz="2000" dirty="0"/>
          </a:p>
        </p:txBody>
      </p:sp>
      <p:pic>
        <p:nvPicPr>
          <p:cNvPr id="4" name="图片 3"/>
          <p:cNvPicPr>
            <a:picLocks noChangeAspect="1"/>
          </p:cNvPicPr>
          <p:nvPr/>
        </p:nvPicPr>
        <p:blipFill>
          <a:blip r:embed="rId1"/>
          <a:stretch>
            <a:fillRect/>
          </a:stretch>
        </p:blipFill>
        <p:spPr>
          <a:xfrm>
            <a:off x="1097280" y="3771778"/>
            <a:ext cx="1654078" cy="1333934"/>
          </a:xfrm>
          <a:prstGeom prst="rect">
            <a:avLst/>
          </a:prstGeom>
        </p:spPr>
      </p:pic>
      <p:pic>
        <p:nvPicPr>
          <p:cNvPr id="5" name="图片 4"/>
          <p:cNvPicPr>
            <a:picLocks noChangeAspect="1"/>
          </p:cNvPicPr>
          <p:nvPr/>
        </p:nvPicPr>
        <p:blipFill>
          <a:blip r:embed="rId2"/>
          <a:stretch>
            <a:fillRect/>
          </a:stretch>
        </p:blipFill>
        <p:spPr>
          <a:xfrm>
            <a:off x="3122740" y="3771778"/>
            <a:ext cx="3216688" cy="1333934"/>
          </a:xfrm>
          <a:prstGeom prst="rect">
            <a:avLst/>
          </a:prstGeom>
        </p:spPr>
      </p:pic>
      <p:pic>
        <p:nvPicPr>
          <p:cNvPr id="6" name="图片 5"/>
          <p:cNvPicPr>
            <a:picLocks noChangeAspect="1"/>
          </p:cNvPicPr>
          <p:nvPr/>
        </p:nvPicPr>
        <p:blipFill>
          <a:blip r:embed="rId3"/>
          <a:stretch>
            <a:fillRect/>
          </a:stretch>
        </p:blipFill>
        <p:spPr>
          <a:xfrm>
            <a:off x="6656070" y="3895820"/>
            <a:ext cx="4438650" cy="1085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34"/>
    </mc:Choice>
    <mc:Fallback>
      <p:transition spd="slow" advTm="1283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2/9</a:t>
            </a:r>
            <a:r>
              <a:rPr lang="ja-JP" altLang="en-US" dirty="0"/>
              <a:t>）</a:t>
            </a:r>
            <a:endParaRPr lang="zh-CN" altLang="en-US" dirty="0"/>
          </a:p>
        </p:txBody>
      </p:sp>
      <p:sp>
        <p:nvSpPr>
          <p:cNvPr id="3" name="内容占位符 2"/>
          <p:cNvSpPr>
            <a:spLocks noGrp="1"/>
          </p:cNvSpPr>
          <p:nvPr>
            <p:ph idx="1"/>
          </p:nvPr>
        </p:nvSpPr>
        <p:spPr>
          <a:xfrm>
            <a:off x="1097280" y="1737360"/>
            <a:ext cx="10058400" cy="1691639"/>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で自動的に商品ページを訪問</a:t>
            </a:r>
            <a:endParaRPr lang="en-US" altLang="ja-JP" sz="2000" dirty="0"/>
          </a:p>
          <a:p>
            <a:pPr lvl="2">
              <a:buFont typeface="Wingdings" panose="05000000000000000000" pitchFamily="2" charset="2"/>
              <a:buChar char="l"/>
            </a:pPr>
            <a:r>
              <a:rPr lang="ja-JP" altLang="en-US" sz="2000" dirty="0"/>
              <a:t>ページから、画像の</a:t>
            </a:r>
            <a:r>
              <a:rPr lang="en-US" altLang="ja-JP" sz="2000" dirty="0"/>
              <a:t>IP</a:t>
            </a:r>
            <a:r>
              <a:rPr lang="ja-JP" altLang="en-US" sz="2000" dirty="0"/>
              <a:t>アドレスを検索し、ダウンロード</a:t>
            </a:r>
            <a:endParaRPr lang="en-US" altLang="ja-JP" sz="2000" dirty="0"/>
          </a:p>
          <a:p>
            <a:pPr lvl="2">
              <a:buFont typeface="Wingdings" panose="05000000000000000000" pitchFamily="2" charset="2"/>
              <a:buChar char="l"/>
            </a:pPr>
            <a:r>
              <a:rPr lang="zh-CN" altLang="en-US" sz="2000" dirty="0"/>
              <a:t>長袖</a:t>
            </a:r>
            <a:r>
              <a:rPr lang="ja-JP" altLang="en-US" sz="2000" dirty="0"/>
              <a:t>シャツ限定</a:t>
            </a:r>
            <a:endParaRPr lang="en-US" altLang="ja-JP" sz="2000" dirty="0"/>
          </a:p>
          <a:p>
            <a:pPr lvl="2">
              <a:buFont typeface="Wingdings" panose="05000000000000000000" pitchFamily="2" charset="2"/>
              <a:buChar char="l"/>
            </a:pPr>
            <a:endParaRPr lang="en-US" altLang="ja-JP" sz="2000" dirty="0"/>
          </a:p>
        </p:txBody>
      </p:sp>
      <p:pic>
        <p:nvPicPr>
          <p:cNvPr id="7170" name="Picture 2" descr="JQ2JTDDZ`IJX@1H`75A(S@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83620" y="2788006"/>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269126" y="3518675"/>
            <a:ext cx="4472195" cy="2800769"/>
          </a:xfrm>
          <a:prstGeom prst="rect">
            <a:avLst/>
          </a:prstGeom>
        </p:spPr>
      </p:pic>
      <p:sp>
        <p:nvSpPr>
          <p:cNvPr id="6" name="箭头: 右 5"/>
          <p:cNvSpPr/>
          <p:nvPr/>
        </p:nvSpPr>
        <p:spPr>
          <a:xfrm>
            <a:off x="4838763" y="4985068"/>
            <a:ext cx="2447419"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936201" y="4582308"/>
            <a:ext cx="2252540" cy="400110"/>
          </a:xfrm>
          <a:prstGeom prst="rect">
            <a:avLst/>
          </a:prstGeom>
          <a:noFill/>
        </p:spPr>
        <p:txBody>
          <a:bodyPr wrap="none" rtlCol="0">
            <a:spAutoFit/>
          </a:bodyPr>
          <a:lstStyle/>
          <a:p>
            <a:r>
              <a:rPr lang="ja-JP" altLang="en-US" sz="2000" b="1" dirty="0"/>
              <a:t>ダウンロード、保存</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slow" p14:dur="2000" advTm="27615"/>
    </mc:Choice>
    <mc:Fallback>
      <p:transition spd="slow" advTm="276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3/9</a:t>
            </a:r>
            <a:r>
              <a:rPr lang="ja-JP" altLang="en-US" dirty="0"/>
              <a:t>）</a:t>
            </a:r>
            <a:endParaRPr lang="zh-CN" altLang="en-US" dirty="0"/>
          </a:p>
        </p:txBody>
      </p:sp>
      <p:sp>
        <p:nvSpPr>
          <p:cNvPr id="3" name="内容占位符 2"/>
          <p:cNvSpPr>
            <a:spLocks noGrp="1"/>
          </p:cNvSpPr>
          <p:nvPr>
            <p:ph idx="1"/>
          </p:nvPr>
        </p:nvSpPr>
        <p:spPr>
          <a:xfrm>
            <a:off x="1097280" y="1737360"/>
            <a:ext cx="6670706" cy="922331"/>
          </a:xfrm>
        </p:spPr>
        <p:txBody>
          <a:bodyPr>
            <a:normAutofit/>
          </a:bodyPr>
          <a:lstStyle/>
          <a:p>
            <a:pPr>
              <a:buFont typeface="Wingdings" panose="05000000000000000000" pitchFamily="2" charset="2"/>
              <a:buChar char="l"/>
            </a:pPr>
            <a:r>
              <a:rPr lang="ja-JP" altLang="en-US" sz="2800" dirty="0"/>
              <a:t>商品画像の色が</a:t>
            </a:r>
            <a:r>
              <a:rPr lang="en-US" altLang="ja-JP" sz="2800" dirty="0"/>
              <a:t>Munsell</a:t>
            </a:r>
            <a:r>
              <a:rPr lang="ja-JP" altLang="en-US" sz="2800" dirty="0"/>
              <a:t>上の分布を求め</a:t>
            </a:r>
            <a:endParaRPr lang="en-US" altLang="ja-JP" sz="2800" dirty="0"/>
          </a:p>
          <a:p>
            <a:pPr lvl="2">
              <a:buFont typeface="Wingdings" panose="05000000000000000000" pitchFamily="2" charset="2"/>
              <a:buChar char="l"/>
            </a:pPr>
            <a:endParaRPr lang="en-US" altLang="ja-JP" sz="2200" dirty="0"/>
          </a:p>
        </p:txBody>
      </p:sp>
      <p:pic>
        <p:nvPicPr>
          <p:cNvPr id="4" name="图片 3"/>
          <p:cNvPicPr>
            <a:picLocks noChangeAspect="1"/>
          </p:cNvPicPr>
          <p:nvPr/>
        </p:nvPicPr>
        <p:blipFill>
          <a:blip r:embed="rId1"/>
          <a:stretch>
            <a:fillRect/>
          </a:stretch>
        </p:blipFill>
        <p:spPr>
          <a:xfrm>
            <a:off x="128276" y="2633269"/>
            <a:ext cx="1580585" cy="2007770"/>
          </a:xfrm>
          <a:prstGeom prst="rect">
            <a:avLst/>
          </a:prstGeom>
        </p:spPr>
      </p:pic>
      <p:sp>
        <p:nvSpPr>
          <p:cNvPr id="5" name="箭头: 右 4"/>
          <p:cNvSpPr/>
          <p:nvPr/>
        </p:nvSpPr>
        <p:spPr>
          <a:xfrm>
            <a:off x="1948261" y="33903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628688" y="2735709"/>
            <a:ext cx="1946669" cy="2100525"/>
            <a:chOff x="3308127" y="3091721"/>
            <a:chExt cx="1609725" cy="1539886"/>
          </a:xfrm>
        </p:grpSpPr>
        <p:sp>
          <p:nvSpPr>
            <p:cNvPr id="10" name="矩形 9"/>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p:cNvGrpSpPr/>
          <p:nvPr/>
        </p:nvGrpSpPr>
        <p:grpSpPr>
          <a:xfrm>
            <a:off x="5280688" y="2735708"/>
            <a:ext cx="1946669" cy="2100525"/>
            <a:chOff x="4020060" y="4173955"/>
            <a:chExt cx="1609725" cy="1539886"/>
          </a:xfrm>
        </p:grpSpPr>
        <p:sp>
          <p:nvSpPr>
            <p:cNvPr id="8" name="矩形 7"/>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p:cNvPicPr>
              <a:picLocks noChangeAspect="1"/>
            </p:cNvPicPr>
            <p:nvPr/>
          </p:nvPicPr>
          <p:blipFill>
            <a:blip r:embed="rId2"/>
            <a:stretch>
              <a:fillRect/>
            </a:stretch>
          </p:blipFill>
          <p:spPr>
            <a:xfrm>
              <a:off x="4087330" y="4868928"/>
              <a:ext cx="1448771" cy="636489"/>
            </a:xfrm>
            <a:prstGeom prst="rect">
              <a:avLst/>
            </a:prstGeom>
          </p:spPr>
        </p:pic>
      </p:grpSp>
      <p:pic>
        <p:nvPicPr>
          <p:cNvPr id="1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85" y="405987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p:cNvSpPr/>
          <p:nvPr/>
        </p:nvSpPr>
        <p:spPr>
          <a:xfrm>
            <a:off x="4676314" y="3419559"/>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473009" y="5236512"/>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pic>
        <p:nvPicPr>
          <p:cNvPr id="6" name="图片 5"/>
          <p:cNvPicPr>
            <a:picLocks noChangeAspect="1"/>
          </p:cNvPicPr>
          <p:nvPr/>
        </p:nvPicPr>
        <p:blipFill>
          <a:blip r:embed="rId4"/>
          <a:stretch>
            <a:fillRect/>
          </a:stretch>
        </p:blipFill>
        <p:spPr>
          <a:xfrm>
            <a:off x="2858465" y="3548360"/>
            <a:ext cx="1485900" cy="828675"/>
          </a:xfrm>
          <a:prstGeom prst="rect">
            <a:avLst/>
          </a:prstGeom>
        </p:spPr>
      </p:pic>
      <p:sp>
        <p:nvSpPr>
          <p:cNvPr id="9" name="箭头: 右 8"/>
          <p:cNvSpPr/>
          <p:nvPr/>
        </p:nvSpPr>
        <p:spPr>
          <a:xfrm rot="1788532">
            <a:off x="7332399" y="3760301"/>
            <a:ext cx="644587" cy="488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5"/>
          <a:stretch>
            <a:fillRect/>
          </a:stretch>
        </p:blipFill>
        <p:spPr>
          <a:xfrm>
            <a:off x="1769703" y="4140328"/>
            <a:ext cx="763748" cy="615926"/>
          </a:xfrm>
          <a:prstGeom prst="rect">
            <a:avLst/>
          </a:prstGeom>
        </p:spPr>
      </p:pic>
      <p:sp>
        <p:nvSpPr>
          <p:cNvPr id="7" name="文本框 6"/>
          <p:cNvSpPr txBox="1"/>
          <p:nvPr/>
        </p:nvSpPr>
        <p:spPr>
          <a:xfrm rot="1857078">
            <a:off x="7192660" y="3457435"/>
            <a:ext cx="1311578" cy="400110"/>
          </a:xfrm>
          <a:prstGeom prst="rect">
            <a:avLst/>
          </a:prstGeom>
          <a:noFill/>
        </p:spPr>
        <p:txBody>
          <a:bodyPr wrap="none" rtlCol="0">
            <a:spAutoFit/>
          </a:bodyPr>
          <a:lstStyle/>
          <a:p>
            <a:r>
              <a:rPr lang="en-US" altLang="ja-JP" sz="2000" dirty="0"/>
              <a:t>CIEDE2000</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27497"/>
    </mc:Choice>
    <mc:Fallback>
      <p:transition spd="slow" advTm="2749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4/9</a:t>
            </a:r>
            <a:r>
              <a:rPr lang="ja-JP" altLang="en-US" dirty="0"/>
              <a:t>）</a:t>
            </a:r>
            <a:endParaRPr lang="zh-CN" altLang="en-US" dirty="0"/>
          </a:p>
        </p:txBody>
      </p:sp>
      <p:sp>
        <p:nvSpPr>
          <p:cNvPr id="3" name="内容占位符 2"/>
          <p:cNvSpPr>
            <a:spLocks noGrp="1"/>
          </p:cNvSpPr>
          <p:nvPr>
            <p:ph idx="1"/>
          </p:nvPr>
        </p:nvSpPr>
        <p:spPr>
          <a:xfrm>
            <a:off x="1097280" y="1737361"/>
            <a:ext cx="5525590" cy="656278"/>
          </a:xfrm>
        </p:spPr>
        <p:txBody>
          <a:bodyPr>
            <a:normAutofit/>
          </a:bodyPr>
          <a:lstStyle/>
          <a:p>
            <a:pPr>
              <a:buFont typeface="Wingdings" panose="05000000000000000000" pitchFamily="2" charset="2"/>
              <a:buChar char="l"/>
            </a:pPr>
            <a:r>
              <a:rPr lang="en-US" altLang="ja-JP" sz="2800" dirty="0"/>
              <a:t>EMD</a:t>
            </a:r>
            <a:r>
              <a:rPr lang="ja-JP" altLang="en-US" sz="2800" dirty="0"/>
              <a:t>距離</a:t>
            </a:r>
            <a:r>
              <a:rPr lang="en-US" altLang="ja-JP" sz="2800" dirty="0"/>
              <a:t>[1]</a:t>
            </a:r>
            <a:r>
              <a:rPr lang="ja-JP" altLang="en-US" sz="2800" dirty="0"/>
              <a:t>で調性格を推定</a:t>
            </a:r>
            <a:endParaRPr lang="en-US" altLang="ja-JP" sz="2800" dirty="0"/>
          </a:p>
        </p:txBody>
      </p:sp>
      <p:pic>
        <p:nvPicPr>
          <p:cNvPr id="1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581"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434738"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p:cNvSpPr/>
          <p:nvPr/>
        </p:nvSpPr>
        <p:spPr>
          <a:xfrm>
            <a:off x="5007265"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a:off x="5127260" y="2769511"/>
            <a:ext cx="3385551" cy="1041116"/>
          </a:xfrm>
          <a:prstGeom prst="rect">
            <a:avLst/>
          </a:prstGeom>
        </p:spPr>
      </p:pic>
      <p:pic>
        <p:nvPicPr>
          <p:cNvPr id="22" name="图片 21"/>
          <p:cNvPicPr>
            <a:picLocks noChangeAspect="1"/>
          </p:cNvPicPr>
          <p:nvPr/>
        </p:nvPicPr>
        <p:blipFill>
          <a:blip r:embed="rId3"/>
          <a:stretch>
            <a:fillRect/>
          </a:stretch>
        </p:blipFill>
        <p:spPr>
          <a:xfrm>
            <a:off x="5127260" y="4025620"/>
            <a:ext cx="3384282" cy="940570"/>
          </a:xfrm>
          <a:prstGeom prst="rect">
            <a:avLst/>
          </a:prstGeom>
        </p:spPr>
      </p:pic>
      <p:sp>
        <p:nvSpPr>
          <p:cNvPr id="23" name="文本框 22"/>
          <p:cNvSpPr txBox="1"/>
          <p:nvPr/>
        </p:nvSpPr>
        <p:spPr>
          <a:xfrm>
            <a:off x="6447786"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p:cNvSpPr txBox="1"/>
          <p:nvPr/>
        </p:nvSpPr>
        <p:spPr>
          <a:xfrm>
            <a:off x="6447786"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p:cNvCxnSpPr>
            <a:stCxn id="19" idx="3"/>
          </p:cNvCxnSpPr>
          <p:nvPr/>
        </p:nvCxnSpPr>
        <p:spPr>
          <a:xfrm flipV="1">
            <a:off x="4203436"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3"/>
            <a:endCxn id="22" idx="1"/>
          </p:cNvCxnSpPr>
          <p:nvPr/>
        </p:nvCxnSpPr>
        <p:spPr>
          <a:xfrm>
            <a:off x="4203436"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3"/>
          </p:cNvCxnSpPr>
          <p:nvPr/>
        </p:nvCxnSpPr>
        <p:spPr>
          <a:xfrm>
            <a:off x="4203436"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45524" y="5041967"/>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sp>
        <p:nvSpPr>
          <p:cNvPr id="28" name="文本框 27"/>
          <p:cNvSpPr txBox="1"/>
          <p:nvPr/>
        </p:nvSpPr>
        <p:spPr>
          <a:xfrm>
            <a:off x="4908173" y="5950257"/>
            <a:ext cx="3842719" cy="400110"/>
          </a:xfrm>
          <a:prstGeom prst="rect">
            <a:avLst/>
          </a:prstGeom>
          <a:noFill/>
        </p:spPr>
        <p:txBody>
          <a:bodyPr wrap="none" rtlCol="0">
            <a:spAutoFit/>
          </a:bodyPr>
          <a:lstStyle/>
          <a:p>
            <a:r>
              <a:rPr lang="ja-JP" altLang="en-US" sz="2000" dirty="0"/>
              <a:t>各調共感覚色が</a:t>
            </a:r>
            <a:r>
              <a:rPr lang="en-US" altLang="ja-JP" sz="2000" dirty="0"/>
              <a:t>Munsell</a:t>
            </a:r>
            <a:r>
              <a:rPr lang="ja-JP" altLang="en-US" sz="2000" dirty="0"/>
              <a:t>上の分布</a:t>
            </a:r>
            <a:endParaRPr lang="zh-CN" altLang="en-US" sz="2000" dirty="0"/>
          </a:p>
        </p:txBody>
      </p:sp>
      <p:sp>
        <p:nvSpPr>
          <p:cNvPr id="4" name="箭头: 右 3"/>
          <p:cNvSpPr/>
          <p:nvPr/>
        </p:nvSpPr>
        <p:spPr>
          <a:xfrm>
            <a:off x="9024922"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330232" y="3971563"/>
            <a:ext cx="788999" cy="584775"/>
          </a:xfrm>
          <a:prstGeom prst="rect">
            <a:avLst/>
          </a:prstGeom>
          <a:noFill/>
        </p:spPr>
        <p:txBody>
          <a:bodyPr wrap="none" rtlCol="0">
            <a:spAutoFit/>
          </a:bodyPr>
          <a:lstStyle/>
          <a:p>
            <a:r>
              <a:rPr lang="en-US" altLang="ja-JP" sz="3200" dirty="0"/>
              <a:t>DM</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advTm="20871"/>
    </mc:Choice>
    <mc:Fallback>
      <p:transition spd="slow" advTm="2087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ja-JP" dirty="0"/>
              <a:t>5/9</a:t>
            </a:r>
            <a:r>
              <a:rPr lang="ja-JP" altLang="en-US" dirty="0"/>
              <a:t>）</a:t>
            </a:r>
            <a:endParaRPr lang="zh-CN" altLang="en-US" dirty="0"/>
          </a:p>
        </p:txBody>
      </p:sp>
      <p:pic>
        <p:nvPicPr>
          <p:cNvPr id="4" name="内容占位符 3"/>
          <p:cNvPicPr>
            <a:picLocks noGrp="1" noChangeAspect="1"/>
          </p:cNvPicPr>
          <p:nvPr>
            <p:ph idx="1"/>
          </p:nvPr>
        </p:nvPicPr>
        <p:blipFill>
          <a:blip r:embed="rId1"/>
          <a:stretch>
            <a:fillRect/>
          </a:stretch>
        </p:blipFill>
        <p:spPr>
          <a:xfrm>
            <a:off x="5988398" y="2289382"/>
            <a:ext cx="1228725" cy="3981450"/>
          </a:xfrm>
          <a:prstGeom prst="rect">
            <a:avLst/>
          </a:prstGeom>
        </p:spPr>
      </p:pic>
      <p:pic>
        <p:nvPicPr>
          <p:cNvPr id="5" name="Picture 2" descr="JQ2JTDDZ`IJX@1H`75A(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05"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p:nvPr/>
        </p:nvSpPr>
        <p:spPr>
          <a:xfrm>
            <a:off x="1097280" y="1737361"/>
            <a:ext cx="7838850" cy="58592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すべての商品画像の調性格を取得して、準備完了</a:t>
            </a:r>
            <a:endParaRPr lang="en-US" altLang="ja-JP" sz="2800" dirty="0"/>
          </a:p>
        </p:txBody>
      </p:sp>
      <p:sp>
        <p:nvSpPr>
          <p:cNvPr id="8" name="箭头: 右 7"/>
          <p:cNvSpPr/>
          <p:nvPr/>
        </p:nvSpPr>
        <p:spPr>
          <a:xfrm>
            <a:off x="4384495" y="3983521"/>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12327" y="3695357"/>
            <a:ext cx="1467068" cy="400110"/>
          </a:xfrm>
          <a:prstGeom prst="rect">
            <a:avLst/>
          </a:prstGeom>
          <a:noFill/>
        </p:spPr>
        <p:txBody>
          <a:bodyPr wrap="none" rtlCol="0">
            <a:spAutoFit/>
          </a:bodyPr>
          <a:lstStyle/>
          <a:p>
            <a:r>
              <a:rPr lang="ja-JP" altLang="en-US" sz="2000" dirty="0"/>
              <a:t>調性格計算</a:t>
            </a:r>
            <a:endParaRPr lang="zh-CN" altLang="en-US" sz="2000" dirty="0"/>
          </a:p>
        </p:txBody>
      </p:sp>
      <p:sp>
        <p:nvSpPr>
          <p:cNvPr id="10" name="文本框 9"/>
          <p:cNvSpPr txBox="1"/>
          <p:nvPr/>
        </p:nvSpPr>
        <p:spPr>
          <a:xfrm>
            <a:off x="7260090" y="3437421"/>
            <a:ext cx="1595309" cy="707886"/>
          </a:xfrm>
          <a:prstGeom prst="rect">
            <a:avLst/>
          </a:prstGeom>
          <a:noFill/>
        </p:spPr>
        <p:txBody>
          <a:bodyPr wrap="none" rtlCol="0">
            <a:spAutoFit/>
          </a:bodyPr>
          <a:lstStyle/>
          <a:p>
            <a:pPr algn="ctr"/>
            <a:r>
              <a:rPr lang="ja-JP" altLang="en-US" sz="2000" dirty="0"/>
              <a:t>データベース</a:t>
            </a:r>
            <a:endParaRPr lang="en-US" altLang="ja-JP" sz="2000" dirty="0"/>
          </a:p>
          <a:p>
            <a:pPr algn="ctr"/>
            <a:r>
              <a:rPr lang="ja-JP" altLang="en-US" sz="2000" dirty="0"/>
              <a:t>に保存</a:t>
            </a:r>
            <a:endParaRPr lang="zh-CN" altLang="en-US" sz="2000" dirty="0"/>
          </a:p>
        </p:txBody>
      </p:sp>
      <p:sp>
        <p:nvSpPr>
          <p:cNvPr id="11" name="箭头: 右 10"/>
          <p:cNvSpPr/>
          <p:nvPr/>
        </p:nvSpPr>
        <p:spPr>
          <a:xfrm>
            <a:off x="7513254" y="3983520"/>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8821027" y="5886450"/>
            <a:ext cx="702945"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25"/>
    </mc:Choice>
    <mc:Fallback>
      <p:transition spd="slow" advTm="1522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6</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a:t>
            </a:r>
            <a:r>
              <a:rPr lang="en-US" altLang="ja-JP" sz="2200" dirty="0"/>
              <a:t>3</a:t>
            </a:r>
            <a:r>
              <a:rPr lang="ja-JP" altLang="en-US" sz="2200" dirty="0"/>
              <a:t>件閲覧商品の画像を合わせて、色の調性格を計算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p:cNvPicPr>
            <a:picLocks noChangeAspect="1"/>
          </p:cNvPicPr>
          <p:nvPr/>
        </p:nvPicPr>
        <p:blipFill>
          <a:blip r:embed="rId1"/>
          <a:stretch>
            <a:fillRect/>
          </a:stretch>
        </p:blipFill>
        <p:spPr>
          <a:xfrm>
            <a:off x="1935266" y="3164520"/>
            <a:ext cx="1315934" cy="1793944"/>
          </a:xfrm>
          <a:prstGeom prst="rect">
            <a:avLst/>
          </a:prstGeom>
        </p:spPr>
      </p:pic>
      <p:pic>
        <p:nvPicPr>
          <p:cNvPr id="6" name="图片 5"/>
          <p:cNvPicPr>
            <a:picLocks noChangeAspect="1"/>
          </p:cNvPicPr>
          <p:nvPr/>
        </p:nvPicPr>
        <p:blipFill>
          <a:blip r:embed="rId2"/>
          <a:stretch>
            <a:fillRect/>
          </a:stretch>
        </p:blipFill>
        <p:spPr>
          <a:xfrm>
            <a:off x="3340694" y="3164521"/>
            <a:ext cx="1315934" cy="1793944"/>
          </a:xfrm>
          <a:prstGeom prst="rect">
            <a:avLst/>
          </a:prstGeom>
        </p:spPr>
      </p:pic>
      <p:pic>
        <p:nvPicPr>
          <p:cNvPr id="7" name="图片 6"/>
          <p:cNvPicPr>
            <a:picLocks noChangeAspect="1"/>
          </p:cNvPicPr>
          <p:nvPr/>
        </p:nvPicPr>
        <p:blipFill>
          <a:blip r:embed="rId3"/>
          <a:stretch>
            <a:fillRect/>
          </a:stretch>
        </p:blipFill>
        <p:spPr>
          <a:xfrm>
            <a:off x="2491549" y="4516504"/>
            <a:ext cx="1519302" cy="1793945"/>
          </a:xfrm>
          <a:prstGeom prst="rect">
            <a:avLst/>
          </a:prstGeom>
        </p:spPr>
      </p:pic>
      <p:sp>
        <p:nvSpPr>
          <p:cNvPr id="8" name="矩形: 圆角 7"/>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4775264" y="4214531"/>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p:cNvGrpSpPr/>
          <p:nvPr/>
        </p:nvGrpSpPr>
        <p:grpSpPr>
          <a:xfrm>
            <a:off x="8307807" y="3834514"/>
            <a:ext cx="1269452" cy="1693606"/>
            <a:chOff x="6483902" y="3801050"/>
            <a:chExt cx="902970" cy="1227858"/>
          </a:xfrm>
        </p:grpSpPr>
        <p:pic>
          <p:nvPicPr>
            <p:cNvPr id="13" name="图片 12"/>
            <p:cNvPicPr>
              <a:picLocks noChangeAspect="1"/>
            </p:cNvPicPr>
            <p:nvPr/>
          </p:nvPicPr>
          <p:blipFill>
            <a:blip r:embed="rId4"/>
            <a:stretch>
              <a:fillRect/>
            </a:stretch>
          </p:blipFill>
          <p:spPr>
            <a:xfrm>
              <a:off x="6483902" y="3801050"/>
              <a:ext cx="902970" cy="902970"/>
            </a:xfrm>
            <a:prstGeom prst="rect">
              <a:avLst/>
            </a:prstGeom>
          </p:spPr>
        </p:pic>
        <p:sp>
          <p:nvSpPr>
            <p:cNvPr id="14" name="文本框 13"/>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endParaRPr lang="en-US" altLang="ja-JP" b="1" dirty="0"/>
            </a:p>
          </p:txBody>
        </p:sp>
      </p:grpSp>
    </p:spTree>
  </p:cSld>
  <p:clrMapOvr>
    <a:masterClrMapping/>
  </p:clrMapOvr>
  <mc:AlternateContent xmlns:mc="http://schemas.openxmlformats.org/markup-compatibility/2006">
    <mc:Choice xmlns:p14="http://schemas.microsoft.com/office/powerpoint/2010/main" Requires="p14">
      <p:transition spd="slow" p14:dur="2000" advTm="25058"/>
    </mc:Choice>
    <mc:Fallback>
      <p:transition spd="slow" advTm="250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7</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p:cNvGrpSpPr/>
          <p:nvPr/>
        </p:nvGrpSpPr>
        <p:grpSpPr>
          <a:xfrm>
            <a:off x="1555584" y="5259530"/>
            <a:ext cx="815873" cy="1062606"/>
            <a:chOff x="6483902" y="3801050"/>
            <a:chExt cx="902970" cy="1227858"/>
          </a:xfrm>
        </p:grpSpPr>
        <p:pic>
          <p:nvPicPr>
            <p:cNvPr id="17" name="图片 16"/>
            <p:cNvPicPr>
              <a:picLocks noChangeAspect="1"/>
            </p:cNvPicPr>
            <p:nvPr/>
          </p:nvPicPr>
          <p:blipFill>
            <a:blip r:embed="rId1"/>
            <a:stretch>
              <a:fillRect/>
            </a:stretch>
          </p:blipFill>
          <p:spPr>
            <a:xfrm>
              <a:off x="6483902" y="3801050"/>
              <a:ext cx="902970" cy="902970"/>
            </a:xfrm>
            <a:prstGeom prst="rect">
              <a:avLst/>
            </a:prstGeom>
          </p:spPr>
        </p:pic>
        <p:sp>
          <p:nvSpPr>
            <p:cNvPr id="18" name="文本框 17"/>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endParaRPr lang="en-US" altLang="ja-JP" b="1" dirty="0"/>
            </a:p>
          </p:txBody>
        </p:sp>
      </p:grpSp>
      <p:sp>
        <p:nvSpPr>
          <p:cNvPr id="20" name="箭头: 下 19"/>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3275"/>
    </mc:Choice>
    <mc:Fallback>
      <p:transition spd="slow" advTm="1327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8</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p:cNvPicPr>
            <a:picLocks noChangeAspect="1"/>
          </p:cNvPicPr>
          <p:nvPr/>
        </p:nvPicPr>
        <p:blipFill>
          <a:blip r:embed="rId1"/>
          <a:stretch>
            <a:fillRect/>
          </a:stretch>
        </p:blipFill>
        <p:spPr>
          <a:xfrm>
            <a:off x="4117062" y="3484888"/>
            <a:ext cx="858779" cy="1186930"/>
          </a:xfrm>
          <a:prstGeom prst="rect">
            <a:avLst/>
          </a:prstGeom>
        </p:spPr>
      </p:pic>
      <p:sp>
        <p:nvSpPr>
          <p:cNvPr id="4" name="箭头: 右 3"/>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828304" y="3606099"/>
            <a:ext cx="902970" cy="1271270"/>
            <a:chOff x="4894744" y="4239751"/>
            <a:chExt cx="902970" cy="1271270"/>
          </a:xfrm>
        </p:grpSpPr>
        <p:pic>
          <p:nvPicPr>
            <p:cNvPr id="21" name="图片 20"/>
            <p:cNvPicPr>
              <a:picLocks noChangeAspect="1"/>
            </p:cNvPicPr>
            <p:nvPr/>
          </p:nvPicPr>
          <p:blipFill>
            <a:blip r:embed="rId2"/>
            <a:stretch>
              <a:fillRect/>
            </a:stretch>
          </p:blipFill>
          <p:spPr>
            <a:xfrm>
              <a:off x="4894744" y="4239751"/>
              <a:ext cx="902970" cy="902970"/>
            </a:xfrm>
            <a:prstGeom prst="rect">
              <a:avLst/>
            </a:prstGeom>
          </p:spPr>
        </p:pic>
        <p:sp>
          <p:nvSpPr>
            <p:cNvPr id="23" name="文本框 22"/>
            <p:cNvSpPr txBox="1"/>
            <p:nvPr/>
          </p:nvSpPr>
          <p:spPr>
            <a:xfrm>
              <a:off x="5010949" y="5142721"/>
              <a:ext cx="671195" cy="368300"/>
            </a:xfrm>
            <a:prstGeom prst="rect">
              <a:avLst/>
            </a:prstGeom>
            <a:noFill/>
          </p:spPr>
          <p:txBody>
            <a:bodyPr wrap="none" rtlCol="0">
              <a:spAutoFit/>
            </a:bodyPr>
            <a:lstStyle/>
            <a:p>
              <a:r>
                <a:rPr lang="en-US" altLang="ja-JP" b="1"/>
                <a:t>JSON</a:t>
              </a:r>
              <a:endParaRPr lang="en-US" altLang="ja-JP" b="1"/>
            </a:p>
          </p:txBody>
        </p:sp>
      </p:grpSp>
    </p:spTree>
  </p:cSld>
  <p:clrMapOvr>
    <a:masterClrMapping/>
  </p:clrMapOvr>
  <mc:AlternateContent xmlns:mc="http://schemas.openxmlformats.org/markup-compatibility/2006">
    <mc:Choice xmlns:p14="http://schemas.microsoft.com/office/powerpoint/2010/main" Requires="p14">
      <p:transition spd="slow" p14:dur="2000" advTm="18980"/>
    </mc:Choice>
    <mc:Fallback>
      <p:transition spd="slow" advTm="1898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カラーベースフィルタリング実装（</a:t>
            </a:r>
            <a:r>
              <a:rPr lang="en-US" altLang="zh-CN" dirty="0"/>
              <a:t>9</a:t>
            </a:r>
            <a:r>
              <a:rPr lang="en-US" altLang="ja-JP" dirty="0"/>
              <a:t>/9</a:t>
            </a:r>
            <a:r>
              <a:rPr lang="ja-JP" altLang="en-US" dirty="0"/>
              <a:t>）</a:t>
            </a:r>
            <a:endParaRPr lang="zh-CN" altLang="en-US" dirty="0"/>
          </a:p>
        </p:txBody>
      </p:sp>
      <p:sp>
        <p:nvSpPr>
          <p:cNvPr id="3" name="内容占位符 2"/>
          <p:cNvSpPr>
            <a:spLocks noGrp="1"/>
          </p:cNvSpPr>
          <p:nvPr>
            <p:ph idx="1"/>
          </p:nvPr>
        </p:nvSpPr>
        <p:spPr>
          <a:xfrm>
            <a:off x="1097280" y="1737360"/>
            <a:ext cx="10058400" cy="1785412"/>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ファイルをウェブサイト側に転送し、サイトが表示</a:t>
            </a:r>
            <a:endParaRPr lang="en-US" altLang="ja-JP" sz="2200" dirty="0"/>
          </a:p>
        </p:txBody>
      </p:sp>
      <p:sp>
        <p:nvSpPr>
          <p:cNvPr id="19" name="矩形: 圆角 18"/>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p:cNvPicPr>
            <a:picLocks noChangeAspect="1"/>
          </p:cNvPicPr>
          <p:nvPr/>
        </p:nvPicPr>
        <p:blipFill>
          <a:blip r:embed="rId1"/>
          <a:stretch>
            <a:fillRect/>
          </a:stretch>
        </p:blipFill>
        <p:spPr>
          <a:xfrm>
            <a:off x="7270752" y="4543281"/>
            <a:ext cx="4955307" cy="1938122"/>
          </a:xfrm>
          <a:prstGeom prst="rect">
            <a:avLst/>
          </a:prstGeom>
        </p:spPr>
      </p:pic>
      <p:pic>
        <p:nvPicPr>
          <p:cNvPr id="11" name="图片 10"/>
          <p:cNvPicPr>
            <a:picLocks noChangeAspect="1"/>
          </p:cNvPicPr>
          <p:nvPr/>
        </p:nvPicPr>
        <p:blipFill>
          <a:blip r:embed="rId2"/>
          <a:stretch>
            <a:fillRect/>
          </a:stretch>
        </p:blipFill>
        <p:spPr>
          <a:xfrm>
            <a:off x="4117062" y="3484888"/>
            <a:ext cx="858779" cy="1186930"/>
          </a:xfrm>
          <a:prstGeom prst="rect">
            <a:avLst/>
          </a:prstGeom>
        </p:spPr>
      </p:pic>
      <p:sp>
        <p:nvSpPr>
          <p:cNvPr id="4" name="箭头: 右 3"/>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30466" y="4393313"/>
            <a:ext cx="1920718" cy="707886"/>
          </a:xfrm>
          <a:prstGeom prst="rect">
            <a:avLst/>
          </a:prstGeom>
          <a:noFill/>
        </p:spPr>
        <p:txBody>
          <a:bodyPr wrap="none" rtlCol="0">
            <a:spAutoFit/>
          </a:bodyPr>
          <a:lstStyle/>
          <a:p>
            <a:pPr algn="ctr"/>
            <a:r>
              <a:rPr lang="ja-JP" altLang="en-US" sz="2000" dirty="0"/>
              <a:t>同じ調性格商品</a:t>
            </a:r>
            <a:endParaRPr lang="en-US" altLang="ja-JP" sz="2000" dirty="0"/>
          </a:p>
          <a:p>
            <a:pPr algn="ctr"/>
            <a:r>
              <a:rPr lang="ja-JP" altLang="en-US" sz="2000" dirty="0"/>
              <a:t>ランダムに抽出</a:t>
            </a:r>
            <a:endParaRPr lang="zh-CN" altLang="en-US" sz="2000" dirty="0"/>
          </a:p>
        </p:txBody>
      </p:sp>
      <p:sp>
        <p:nvSpPr>
          <p:cNvPr id="6" name="箭头: 右 5"/>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828304" y="3606099"/>
            <a:ext cx="902970" cy="1271270"/>
            <a:chOff x="4894744" y="4239751"/>
            <a:chExt cx="902970" cy="1271270"/>
          </a:xfrm>
        </p:grpSpPr>
        <p:pic>
          <p:nvPicPr>
            <p:cNvPr id="21" name="图片 20"/>
            <p:cNvPicPr>
              <a:picLocks noChangeAspect="1"/>
            </p:cNvPicPr>
            <p:nvPr/>
          </p:nvPicPr>
          <p:blipFill>
            <a:blip r:embed="rId3"/>
            <a:stretch>
              <a:fillRect/>
            </a:stretch>
          </p:blipFill>
          <p:spPr>
            <a:xfrm>
              <a:off x="4894744" y="4239751"/>
              <a:ext cx="902970" cy="902970"/>
            </a:xfrm>
            <a:prstGeom prst="rect">
              <a:avLst/>
            </a:prstGeom>
          </p:spPr>
        </p:pic>
        <p:sp>
          <p:nvSpPr>
            <p:cNvPr id="23" name="文本框 22"/>
            <p:cNvSpPr txBox="1"/>
            <p:nvPr/>
          </p:nvSpPr>
          <p:spPr>
            <a:xfrm>
              <a:off x="5010949" y="5142721"/>
              <a:ext cx="671195" cy="368300"/>
            </a:xfrm>
            <a:prstGeom prst="rect">
              <a:avLst/>
            </a:prstGeom>
            <a:noFill/>
          </p:spPr>
          <p:txBody>
            <a:bodyPr wrap="none" rtlCol="0">
              <a:spAutoFit/>
            </a:bodyPr>
            <a:lstStyle/>
            <a:p>
              <a:r>
                <a:rPr lang="en-US" altLang="ja-JP" b="1"/>
                <a:t>JSON</a:t>
              </a:r>
              <a:endParaRPr lang="en-US" altLang="ja-JP" b="1"/>
            </a:p>
          </p:txBody>
        </p:sp>
      </p:grpSp>
      <p:sp>
        <p:nvSpPr>
          <p:cNvPr id="24" name="箭头: 右 23"/>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5417"/>
    </mc:Choice>
    <mc:Fallback>
      <p:transition spd="slow" advTm="154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プロジェクトの背景</a:t>
            </a:r>
            <a:endParaRPr lang="zh-CN" altLang="en-US" dirty="0"/>
          </a:p>
        </p:txBody>
      </p:sp>
      <p:pic>
        <p:nvPicPr>
          <p:cNvPr id="3" name="图片 2"/>
          <p:cNvPicPr>
            <a:picLocks noChangeAspect="1"/>
          </p:cNvPicPr>
          <p:nvPr/>
        </p:nvPicPr>
        <p:blipFill>
          <a:blip r:embed="rId1"/>
          <a:stretch>
            <a:fillRect/>
          </a:stretch>
        </p:blipFill>
        <p:spPr>
          <a:xfrm>
            <a:off x="7315200" y="1737360"/>
            <a:ext cx="4042703" cy="4483635"/>
          </a:xfrm>
          <a:prstGeom prst="rect">
            <a:avLst/>
          </a:prstGeom>
        </p:spPr>
      </p:pic>
      <p:sp>
        <p:nvSpPr>
          <p:cNvPr id="7" name="内容占位符 2"/>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6059"/>
    </mc:Choice>
    <mc:Fallback>
      <p:transition spd="slow" advTm="2605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5298"/>
    </mc:Choice>
    <mc:Fallback>
      <p:transition spd="slow" advTm="529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評価プロセス</a:t>
            </a:r>
            <a:endParaRPr lang="zh-CN" altLang="en-US" dirty="0"/>
          </a:p>
        </p:txBody>
      </p:sp>
      <p:pic>
        <p:nvPicPr>
          <p:cNvPr id="4" name="内容占位符 3"/>
          <p:cNvPicPr>
            <a:picLocks noGrp="1" noChangeAspect="1"/>
          </p:cNvPicPr>
          <p:nvPr>
            <p:ph idx="1"/>
          </p:nvPr>
        </p:nvPicPr>
        <p:blipFill>
          <a:blip r:embed="rId1"/>
          <a:stretch>
            <a:fillRect/>
          </a:stretch>
        </p:blipFill>
        <p:spPr>
          <a:xfrm>
            <a:off x="640715" y="2462530"/>
            <a:ext cx="1870710" cy="2115185"/>
          </a:xfrm>
          <a:prstGeom prst="rect">
            <a:avLst/>
          </a:prstGeom>
        </p:spPr>
      </p:pic>
      <p:pic>
        <p:nvPicPr>
          <p:cNvPr id="5" name="图片 4"/>
          <p:cNvPicPr>
            <a:picLocks noChangeAspect="1"/>
          </p:cNvPicPr>
          <p:nvPr/>
        </p:nvPicPr>
        <p:blipFill>
          <a:blip r:embed="rId2"/>
          <a:stretch>
            <a:fillRect/>
          </a:stretch>
        </p:blipFill>
        <p:spPr>
          <a:xfrm>
            <a:off x="3326130" y="2711450"/>
            <a:ext cx="2233930" cy="1961515"/>
          </a:xfrm>
          <a:prstGeom prst="rect">
            <a:avLst/>
          </a:prstGeom>
        </p:spPr>
      </p:pic>
      <p:sp>
        <p:nvSpPr>
          <p:cNvPr id="6" name="右箭头 5"/>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298565" y="2902585"/>
            <a:ext cx="2581275" cy="1581785"/>
          </a:xfrm>
          <a:prstGeom prst="rect">
            <a:avLst/>
          </a:prstGeom>
        </p:spPr>
      </p:pic>
      <p:sp>
        <p:nvSpPr>
          <p:cNvPr id="8" name="右箭头 7"/>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9813925" y="2902585"/>
            <a:ext cx="1789430" cy="1767840"/>
          </a:xfrm>
          <a:prstGeom prst="rect">
            <a:avLst/>
          </a:prstGeom>
        </p:spPr>
      </p:pic>
      <p:grpSp>
        <p:nvGrpSpPr>
          <p:cNvPr id="11" name="组合 10"/>
          <p:cNvGrpSpPr/>
          <p:nvPr/>
        </p:nvGrpSpPr>
        <p:grpSpPr>
          <a:xfrm>
            <a:off x="1341120" y="4720143"/>
            <a:ext cx="6222365" cy="936509"/>
            <a:chOff x="1341120" y="4773295"/>
            <a:chExt cx="6222365" cy="1060334"/>
          </a:xfrm>
        </p:grpSpPr>
        <p:sp>
          <p:nvSpPr>
            <p:cNvPr id="12" name="矩形 11"/>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endParaRPr lang="ja-JP" altLang="zh-CN" b="1" dirty="0"/>
          </a:p>
        </p:txBody>
      </p:sp>
      <p:sp>
        <p:nvSpPr>
          <p:cNvPr id="16" name="文本框 15"/>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endParaRPr lang="ja-JP" altLang="zh-CN" b="1" dirty="0"/>
          </a:p>
        </p:txBody>
      </p:sp>
      <p:sp>
        <p:nvSpPr>
          <p:cNvPr id="17" name="文本框 16"/>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endParaRPr lang="en-US" altLang="zh-CN" sz="3600" b="1">
              <a:solidFill>
                <a:srgbClr val="FF0000"/>
              </a:solidFill>
            </a:endParaRPr>
          </a:p>
        </p:txBody>
      </p:sp>
      <p:sp>
        <p:nvSpPr>
          <p:cNvPr id="18" name="文本框 17"/>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endParaRPr lang="en-US" altLang="zh-CN" sz="3600" b="1">
              <a:solidFill>
                <a:srgbClr val="FF0000"/>
              </a:solidFill>
            </a:endParaRPr>
          </a:p>
        </p:txBody>
      </p:sp>
      <p:sp>
        <p:nvSpPr>
          <p:cNvPr id="19" name="文本框 18"/>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endParaRPr lang="en-US" altLang="zh-CN" sz="3600" b="1" dirty="0">
              <a:solidFill>
                <a:srgbClr val="FF0000"/>
              </a:solidFill>
            </a:endParaRPr>
          </a:p>
        </p:txBody>
      </p:sp>
      <p:sp>
        <p:nvSpPr>
          <p:cNvPr id="20" name="文本框 19"/>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endParaRPr lang="en-US" altLang="zh-CN" sz="3600" b="1" dirty="0">
              <a:solidFill>
                <a:srgbClr val="FF0000"/>
              </a:solidFill>
            </a:endParaRPr>
          </a:p>
        </p:txBody>
      </p:sp>
      <p:sp>
        <p:nvSpPr>
          <p:cNvPr id="21" name="文本框 20"/>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endParaRPr lang="en-US" altLang="zh-CN" sz="3600" b="1" dirty="0">
              <a:solidFill>
                <a:srgbClr val="FF0000"/>
              </a:solidFill>
            </a:endParaRPr>
          </a:p>
        </p:txBody>
      </p:sp>
      <p:sp>
        <p:nvSpPr>
          <p:cNvPr id="22" name="右箭头 22"/>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5"/>
          <a:stretch>
            <a:fillRect/>
          </a:stretch>
        </p:blipFill>
        <p:spPr>
          <a:xfrm>
            <a:off x="9872345" y="5503545"/>
            <a:ext cx="2085975" cy="428625"/>
          </a:xfrm>
          <a:prstGeom prst="rect">
            <a:avLst/>
          </a:prstGeom>
        </p:spPr>
      </p:pic>
      <p:sp>
        <p:nvSpPr>
          <p:cNvPr id="24" name="文本框 23"/>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endParaRPr lang="en-US" altLang="zh-CN" sz="3600" b="1">
              <a:solidFill>
                <a:srgbClr val="FF0000"/>
              </a:solidFill>
            </a:endParaRPr>
          </a:p>
        </p:txBody>
      </p:sp>
      <p:sp>
        <p:nvSpPr>
          <p:cNvPr id="25" name="文本框 24"/>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endParaRPr lang="ja-JP" altLang="zh-CN" b="1" dirty="0">
              <a:solidFill>
                <a:srgbClr val="00B05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58055"/>
    </mc:Choice>
    <mc:Fallback>
      <p:transition spd="slow" advTm="5805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評価指標：</a:t>
            </a:r>
            <a:endParaRPr lang="zh-CN" altLang="en-US" dirty="0"/>
          </a:p>
        </p:txBody>
      </p:sp>
      <p:sp>
        <p:nvSpPr>
          <p:cNvPr id="3" name="内容占位符 2"/>
          <p:cNvSpPr>
            <a:spLocks noGrp="1"/>
          </p:cNvSpPr>
          <p:nvPr>
            <p:ph idx="1"/>
          </p:nvPr>
        </p:nvSpPr>
        <p:spPr>
          <a:xfrm>
            <a:off x="1097280" y="1845734"/>
            <a:ext cx="10058400" cy="1421164"/>
          </a:xfrm>
        </p:spPr>
        <p:txBody>
          <a:bodyPr>
            <a:normAutofit/>
          </a:bodyPr>
          <a:lstStyle/>
          <a:p>
            <a:pPr>
              <a:buFont typeface="Wingdings" panose="05000000000000000000" pitchFamily="2" charset="2"/>
              <a:buChar char="l"/>
            </a:pPr>
            <a:r>
              <a:rPr lang="ja-JP" altLang="en-US" sz="2800" dirty="0"/>
              <a:t>おすすめアイテム欄に対するの満足度</a:t>
            </a:r>
            <a:endParaRPr lang="en-US" altLang="ja-JP" sz="2800" dirty="0"/>
          </a:p>
          <a:p>
            <a:pPr lvl="1">
              <a:buFont typeface="Wingdings" panose="05000000000000000000" pitchFamily="2" charset="2"/>
              <a:buChar char="l"/>
            </a:pPr>
            <a:r>
              <a:rPr lang="ja-JP" altLang="en-US" sz="2400" dirty="0"/>
              <a:t>気になる商品の数、</a:t>
            </a:r>
            <a:r>
              <a:rPr lang="en-US" altLang="ja-JP" sz="2400" dirty="0"/>
              <a:t>0-5</a:t>
            </a:r>
            <a:r>
              <a:rPr lang="ja-JP" altLang="en-US" sz="2400" dirty="0"/>
              <a:t>採点</a:t>
            </a:r>
            <a:endParaRPr lang="ja-JP" altLang="en-US" sz="2400" dirty="0"/>
          </a:p>
          <a:p>
            <a:pPr lvl="1">
              <a:buFont typeface="Wingdings" panose="05000000000000000000" pitchFamily="2" charset="2"/>
              <a:buChar char="l"/>
            </a:pPr>
            <a:r>
              <a:rPr lang="ja-JP" altLang="en-US" sz="2400" dirty="0">
                <a:solidFill>
                  <a:schemeClr val="tx1"/>
                </a:solidFill>
              </a:rPr>
              <a:t>最後に平均値を求める、</a:t>
            </a:r>
            <a:r>
              <a:rPr lang="ja-JP" altLang="en-US" sz="2400" dirty="0">
                <a:solidFill>
                  <a:srgbClr val="7030A0"/>
                </a:solidFill>
              </a:rPr>
              <a:t>高いほどレコメンド効果良い</a:t>
            </a:r>
            <a:endParaRPr lang="ja-JP" altLang="en-US" sz="2400" dirty="0">
              <a:solidFill>
                <a:srgbClr val="7030A0"/>
              </a:solidFill>
            </a:endParaRPr>
          </a:p>
          <a:p>
            <a:pPr marL="0" indent="0">
              <a:buNone/>
            </a:pPr>
            <a:endParaRPr lang="zh-CN" altLang="en-US" sz="2800" dirty="0"/>
          </a:p>
        </p:txBody>
      </p:sp>
      <p:grpSp>
        <p:nvGrpSpPr>
          <p:cNvPr id="10" name="组合 9"/>
          <p:cNvGrpSpPr/>
          <p:nvPr/>
        </p:nvGrpSpPr>
        <p:grpSpPr>
          <a:xfrm>
            <a:off x="3060441" y="3279523"/>
            <a:ext cx="6313779" cy="3285905"/>
            <a:chOff x="2548255" y="3420745"/>
            <a:chExt cx="6294120" cy="3290570"/>
          </a:xfrm>
        </p:grpSpPr>
        <p:pic>
          <p:nvPicPr>
            <p:cNvPr id="11" name="图片 10"/>
            <p:cNvPicPr>
              <a:picLocks noChangeAspect="1"/>
            </p:cNvPicPr>
            <p:nvPr/>
          </p:nvPicPr>
          <p:blipFill>
            <a:blip r:embed="rId1"/>
            <a:stretch>
              <a:fillRect/>
            </a:stretch>
          </p:blipFill>
          <p:spPr>
            <a:xfrm>
              <a:off x="2548255" y="3420745"/>
              <a:ext cx="3952875" cy="1523365"/>
            </a:xfrm>
            <a:prstGeom prst="rect">
              <a:avLst/>
            </a:prstGeom>
          </p:spPr>
        </p:pic>
        <p:sp>
          <p:nvSpPr>
            <p:cNvPr id="12" name="右箭头 7"/>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endParaRPr lang="ja-JP" altLang="en-US"/>
            </a:p>
          </p:txBody>
        </p:sp>
        <p:pic>
          <p:nvPicPr>
            <p:cNvPr id="14" name="图片 13"/>
            <p:cNvPicPr>
              <a:picLocks noChangeAspect="1"/>
            </p:cNvPicPr>
            <p:nvPr/>
          </p:nvPicPr>
          <p:blipFill>
            <a:blip r:embed="rId2"/>
            <a:stretch>
              <a:fillRect/>
            </a:stretch>
          </p:blipFill>
          <p:spPr>
            <a:xfrm>
              <a:off x="2548255" y="5176520"/>
              <a:ext cx="3952875" cy="1534795"/>
            </a:xfrm>
            <a:prstGeom prst="rect">
              <a:avLst/>
            </a:prstGeom>
          </p:spPr>
        </p:pic>
        <p:sp>
          <p:nvSpPr>
            <p:cNvPr id="15" name="右箭头 10"/>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endParaRPr lang="ja-JP"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44280"/>
    </mc:Choice>
    <mc:Fallback>
      <p:transition spd="slow" advTm="442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279" y="1845734"/>
            <a:ext cx="5169409" cy="1970362"/>
          </a:xfrm>
        </p:spPr>
        <p:txBody>
          <a:bodyPr>
            <a:normAutofit/>
          </a:bodyPr>
          <a:lstStyle/>
          <a:p>
            <a:pPr>
              <a:buFont typeface="Wingdings" panose="05000000000000000000" pitchFamily="2" charset="2"/>
              <a:buChar char="l"/>
            </a:pPr>
            <a:r>
              <a:rPr lang="ja-JP" altLang="en-US" sz="3000" dirty="0"/>
              <a:t>高度</a:t>
            </a:r>
            <a:r>
              <a:rPr lang="en-US" altLang="ja-JP" sz="3000" dirty="0"/>
              <a:t>IT</a:t>
            </a:r>
            <a:r>
              <a:rPr lang="ja-JP" altLang="en-US" sz="3000" dirty="0"/>
              <a:t>の</a:t>
            </a:r>
            <a:r>
              <a:rPr lang="en-US" altLang="ja-JP" sz="3000" dirty="0"/>
              <a:t>5</a:t>
            </a:r>
            <a:r>
              <a:rPr lang="ja-JP" altLang="en-US" sz="3000" dirty="0"/>
              <a:t>人でテストを行った</a:t>
            </a:r>
            <a:endParaRPr lang="en-US" altLang="ja-JP" sz="3000" dirty="0"/>
          </a:p>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t>ランダムと比較</a:t>
            </a:r>
            <a:endParaRPr lang="en-US" altLang="ja-JP" sz="2400" dirty="0"/>
          </a:p>
          <a:p>
            <a:pPr lvl="4">
              <a:buFont typeface="Wingdings" panose="05000000000000000000" pitchFamily="2" charset="2"/>
              <a:buChar char="l"/>
            </a:pPr>
            <a:r>
              <a:rPr lang="en-US" altLang="ja-JP" sz="2400" dirty="0"/>
              <a:t>87</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44"/>
    </mc:Choice>
    <mc:Fallback>
      <p:transition spd="slow" advTm="2014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ユーザーベースと比較</a:t>
            </a:r>
            <a:endParaRPr lang="en-US" altLang="ja-JP" sz="2400" dirty="0"/>
          </a:p>
          <a:p>
            <a:pPr lvl="4">
              <a:buFont typeface="Wingdings" panose="05000000000000000000" pitchFamily="2" charset="2"/>
              <a:buChar char="l"/>
            </a:pPr>
            <a:r>
              <a:rPr lang="en-US" altLang="ja-JP" sz="2400" dirty="0"/>
              <a:t>54</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43"/>
    </mc:Choice>
    <mc:Fallback>
      <p:transition spd="slow" advTm="59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コンテンツベースと比較</a:t>
            </a:r>
            <a:endParaRPr lang="en-US" altLang="ja-JP" sz="2400" dirty="0"/>
          </a:p>
          <a:p>
            <a:pPr lvl="4">
              <a:buFont typeface="Wingdings" panose="05000000000000000000" pitchFamily="2" charset="2"/>
              <a:buChar char="l"/>
            </a:pPr>
            <a:r>
              <a:rPr lang="en-US" altLang="ja-JP" sz="2400" dirty="0"/>
              <a:t>34</a:t>
            </a:r>
            <a:r>
              <a:rPr lang="ja-JP" altLang="en-US" sz="2400" dirty="0"/>
              <a:t>％上がった</a:t>
            </a: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82"/>
    </mc:Choice>
    <mc:Fallback>
      <p:transition spd="slow" advTm="5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コンテンツベースと比較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34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a:buFont typeface="Wingdings" panose="05000000000000000000" pitchFamily="2" charset="2"/>
              <a:buChar char="l"/>
            </a:pPr>
            <a:r>
              <a:rPr lang="en-US" altLang="ja-JP" sz="3000" dirty="0">
                <a:solidFill>
                  <a:schemeClr val="tx1"/>
                </a:solidFill>
              </a:rPr>
              <a:t>1.4</a:t>
            </a:r>
            <a:r>
              <a:rPr lang="ja-JP" altLang="en-US" sz="3000" dirty="0">
                <a:solidFill>
                  <a:schemeClr val="tx1"/>
                </a:solidFill>
              </a:rPr>
              <a:t>の満足度はまだ低い</a:t>
            </a:r>
            <a:endParaRPr lang="en-US" altLang="ja-JP" sz="3000" dirty="0">
              <a:solidFill>
                <a:schemeClr val="tx1"/>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
        <p:nvSpPr>
          <p:cNvPr id="3" name="椭圆 2"/>
          <p:cNvSpPr/>
          <p:nvPr/>
        </p:nvSpPr>
        <p:spPr>
          <a:xfrm>
            <a:off x="6979534" y="2407534"/>
            <a:ext cx="1076446" cy="567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799"/>
    </mc:Choice>
    <mc:Fallback>
      <p:transition spd="slow" advTm="1079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a:t>
            </a:r>
            <a:endParaRPr lang="zh-CN" altLang="en-US" dirty="0"/>
          </a:p>
        </p:txBody>
      </p:sp>
      <p:sp>
        <p:nvSpPr>
          <p:cNvPr id="3"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lvl="2">
              <a:buFont typeface="Wingdings" panose="05000000000000000000" pitchFamily="2" charset="2"/>
              <a:buChar char="l"/>
            </a:pPr>
            <a:r>
              <a:rPr lang="ja-JP" altLang="en-US" sz="2400" dirty="0"/>
              <a:t>ランダムの不安定がある</a:t>
            </a:r>
            <a:endParaRPr lang="en-US" altLang="ja-JP" sz="2400" dirty="0"/>
          </a:p>
        </p:txBody>
      </p:sp>
    </p:spTree>
  </p:cSld>
  <p:clrMapOvr>
    <a:masterClrMapping/>
  </p:clrMapOvr>
  <mc:AlternateContent xmlns:mc="http://schemas.openxmlformats.org/markup-compatibility/2006">
    <mc:Choice xmlns:p14="http://schemas.microsoft.com/office/powerpoint/2010/main" Requires="p14">
      <p:transition spd="slow" p14:dur="2000" advTm="18737"/>
    </mc:Choice>
    <mc:Fallback>
      <p:transition spd="slow" advTm="1873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a:t>
            </a:r>
            <a:endParaRPr lang="zh-CN" altLang="en-US" dirty="0"/>
          </a:p>
        </p:txBody>
      </p:sp>
      <p:sp>
        <p:nvSpPr>
          <p:cNvPr id="3"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ユーザーベースとの組み合わせ</a:t>
            </a:r>
            <a:endParaRPr lang="en-US" altLang="ja-JP" sz="2800" dirty="0"/>
          </a:p>
          <a:p>
            <a:pPr lvl="2">
              <a:buFont typeface="Wingdings" panose="05000000000000000000" pitchFamily="2" charset="2"/>
              <a:buChar char="l"/>
            </a:pPr>
            <a:r>
              <a:rPr lang="ja-JP" altLang="en-US" sz="2400" dirty="0"/>
              <a:t>ユーザーと閲覧した調性格商品のマトリックスを作成</a:t>
            </a:r>
            <a:endParaRPr lang="en-US" altLang="ja-JP" sz="2400" dirty="0"/>
          </a:p>
          <a:p>
            <a:pPr lvl="2">
              <a:buFont typeface="Wingdings" panose="05000000000000000000" pitchFamily="2" charset="2"/>
              <a:buChar char="l"/>
            </a:pPr>
            <a:r>
              <a:rPr lang="ja-JP" altLang="en-US" sz="2400" dirty="0"/>
              <a:t>同じ調性格が好きなユーザーを探す</a:t>
            </a:r>
            <a:endParaRPr lang="zh-CN" altLang="en-US" sz="2400" dirty="0"/>
          </a:p>
        </p:txBody>
      </p:sp>
      <p:pic>
        <p:nvPicPr>
          <p:cNvPr id="3074" name="图片 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2345" y="3411415"/>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p:cNvSpPr/>
          <p:nvPr/>
        </p:nvSpPr>
        <p:spPr>
          <a:xfrm>
            <a:off x="2849121" y="3429000"/>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5651"/>
    </mc:Choice>
    <mc:Fallback>
      <p:transition spd="slow" advTm="856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sp>
        <p:nvSpPr>
          <p:cNvPr id="10" name="内容占位符 2"/>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改善手法の満足度効果</a:t>
            </a:r>
            <a:endParaRPr lang="en-US" altLang="ja-JP" sz="2400" dirty="0"/>
          </a:p>
          <a:p>
            <a:pPr lvl="2">
              <a:buFont typeface="Wingdings" panose="05000000000000000000" pitchFamily="2" charset="2"/>
              <a:buChar char="l"/>
            </a:pPr>
            <a:r>
              <a:rPr lang="ja-JP" altLang="en-US" sz="2400" dirty="0"/>
              <a:t>カラーベースと比較</a:t>
            </a:r>
            <a:endParaRPr lang="en-US" altLang="ja-JP" sz="2400" dirty="0"/>
          </a:p>
          <a:p>
            <a:pPr lvl="4">
              <a:buFont typeface="Wingdings" panose="05000000000000000000" pitchFamily="2" charset="2"/>
              <a:buChar char="l"/>
            </a:pPr>
            <a:r>
              <a:rPr lang="en-US" altLang="ja-JP" sz="2400" dirty="0"/>
              <a:t>31</a:t>
            </a:r>
            <a:r>
              <a:rPr lang="ja-JP" altLang="en-US" sz="2400" dirty="0"/>
              <a:t>％上がった</a:t>
            </a:r>
            <a:endParaRPr lang="en-US" altLang="ja-JP" sz="2400" dirty="0"/>
          </a:p>
          <a:p>
            <a:pPr>
              <a:buFont typeface="Wingdings" panose="05000000000000000000" pitchFamily="2" charset="2"/>
              <a:buChar char="l"/>
            </a:pPr>
            <a:r>
              <a:rPr lang="ja-JP" altLang="en-US" sz="3000" dirty="0"/>
              <a:t>満足度</a:t>
            </a:r>
            <a:r>
              <a:rPr lang="en-US" altLang="ja-JP" sz="3000" dirty="0"/>
              <a:t>1.8</a:t>
            </a:r>
            <a:r>
              <a:rPr lang="ja-JP" altLang="en-US" sz="3000" dirty="0"/>
              <a:t>に近く</a:t>
            </a:r>
            <a:endParaRPr lang="ja-JP" altLang="en-US" sz="3000" dirty="0"/>
          </a:p>
          <a:p>
            <a:pPr lvl="4">
              <a:buFont typeface="Wingdings" panose="05000000000000000000" pitchFamily="2" charset="2"/>
              <a:buChar char="l"/>
            </a:pPr>
            <a:endParaRPr lang="en-US" altLang="ja-JP" sz="24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88" y="2194560"/>
            <a:ext cx="5579083" cy="4184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95"/>
    </mc:Choice>
    <mc:Fallback>
      <p:transition spd="slow" advTm="266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p:cNvPicPr preferRelativeResize="0"/>
          <p:nvPr/>
        </p:nvPicPr>
        <p:blipFill rotWithShape="1">
          <a:blip r:embed="rId1"/>
          <a:srcRect/>
          <a:stretch>
            <a:fillRect/>
          </a:stretch>
        </p:blipFill>
        <p:spPr>
          <a:xfrm>
            <a:off x="7047217" y="2299868"/>
            <a:ext cx="1256700" cy="1499399"/>
          </a:xfrm>
          <a:prstGeom prst="rect">
            <a:avLst/>
          </a:prstGeom>
          <a:noFill/>
          <a:ln>
            <a:noFill/>
          </a:ln>
        </p:spPr>
      </p:pic>
      <p:pic>
        <p:nvPicPr>
          <p:cNvPr id="6" name="Shape 219"/>
          <p:cNvPicPr preferRelativeResize="0"/>
          <p:nvPr/>
        </p:nvPicPr>
        <p:blipFill rotWithShape="1">
          <a:blip r:embed="rId2"/>
          <a:srcRect/>
          <a:stretch>
            <a:fillRect/>
          </a:stretch>
        </p:blipFill>
        <p:spPr>
          <a:xfrm>
            <a:off x="9223303" y="2307280"/>
            <a:ext cx="1305000" cy="1444200"/>
          </a:xfrm>
          <a:prstGeom prst="rect">
            <a:avLst/>
          </a:prstGeom>
          <a:noFill/>
          <a:ln>
            <a:noFill/>
          </a:ln>
        </p:spPr>
      </p:pic>
      <p:pic>
        <p:nvPicPr>
          <p:cNvPr id="7" name="Shape 220"/>
          <p:cNvPicPr preferRelativeResize="0"/>
          <p:nvPr/>
        </p:nvPicPr>
        <p:blipFill rotWithShape="1">
          <a:blip r:embed="rId3"/>
          <a:srcRect/>
          <a:stretch>
            <a:fillRect/>
          </a:stretch>
        </p:blipFill>
        <p:spPr>
          <a:xfrm>
            <a:off x="7037021" y="4210835"/>
            <a:ext cx="1266900" cy="1444200"/>
          </a:xfrm>
          <a:prstGeom prst="rect">
            <a:avLst/>
          </a:prstGeom>
          <a:noFill/>
          <a:ln>
            <a:noFill/>
          </a:ln>
        </p:spPr>
      </p:pic>
      <p:pic>
        <p:nvPicPr>
          <p:cNvPr id="8" name="Shape 221"/>
          <p:cNvPicPr preferRelativeResize="0"/>
          <p:nvPr/>
        </p:nvPicPr>
        <p:blipFill rotWithShape="1">
          <a:blip r:embed="rId4"/>
          <a:srcRect/>
          <a:stretch>
            <a:fillRect/>
          </a:stretch>
        </p:blipFill>
        <p:spPr>
          <a:xfrm>
            <a:off x="9223303" y="4210835"/>
            <a:ext cx="1236600" cy="1413300"/>
          </a:xfrm>
          <a:prstGeom prst="rect">
            <a:avLst/>
          </a:prstGeom>
          <a:noFill/>
          <a:ln>
            <a:noFill/>
          </a:ln>
        </p:spPr>
      </p:pic>
      <p:sp>
        <p:nvSpPr>
          <p:cNvPr id="9" name="Shape 222"/>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Shape 223"/>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Shape 225"/>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Shape 227"/>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endPar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矩形: 圆角 12"/>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endPar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矩形: 圆角 14"/>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p:cNvSpPr txBox="1"/>
          <p:nvPr/>
        </p:nvSpPr>
        <p:spPr>
          <a:xfrm>
            <a:off x="7336696" y="5989128"/>
            <a:ext cx="773430" cy="368300"/>
          </a:xfrm>
          <a:prstGeom prst="rect">
            <a:avLst/>
          </a:prstGeom>
          <a:noFill/>
        </p:spPr>
        <p:txBody>
          <a:bodyPr wrap="none" rtlCol="0">
            <a:spAutoFit/>
          </a:bodyPr>
          <a:lstStyle/>
          <a:p>
            <a:r>
              <a:rPr lang="ja-JP" altLang="en-US" b="1" dirty="0"/>
              <a:t>ウェブ</a:t>
            </a:r>
            <a:endParaRPr lang="zh-CN" altLang="en-US" b="1" dirty="0"/>
          </a:p>
        </p:txBody>
      </p:sp>
      <p:sp>
        <p:nvSpPr>
          <p:cNvPr id="20" name="矩形 19"/>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p:cNvPicPr preferRelativeResize="0"/>
          <p:nvPr/>
        </p:nvPicPr>
        <p:blipFill rotWithShape="1">
          <a:blip r:embed="rId5"/>
          <a:srcRect/>
          <a:stretch>
            <a:fillRect/>
          </a:stretch>
        </p:blipFill>
        <p:spPr>
          <a:xfrm>
            <a:off x="1692321" y="1798122"/>
            <a:ext cx="1093835" cy="319239"/>
          </a:xfrm>
          <a:prstGeom prst="rect">
            <a:avLst/>
          </a:prstGeom>
          <a:noFill/>
          <a:ln>
            <a:noFill/>
          </a:ln>
        </p:spPr>
      </p:pic>
      <p:pic>
        <p:nvPicPr>
          <p:cNvPr id="3" name="图片 2"/>
          <p:cNvPicPr>
            <a:picLocks noChangeAspect="1"/>
          </p:cNvPicPr>
          <p:nvPr/>
        </p:nvPicPr>
        <p:blipFill>
          <a:blip r:embed="rId6"/>
          <a:stretch>
            <a:fillRect/>
          </a:stretch>
        </p:blipFill>
        <p:spPr>
          <a:xfrm>
            <a:off x="1214531" y="2400422"/>
            <a:ext cx="1571625" cy="1476375"/>
          </a:xfrm>
          <a:prstGeom prst="rect">
            <a:avLst/>
          </a:prstGeom>
        </p:spPr>
      </p:pic>
      <p:sp>
        <p:nvSpPr>
          <p:cNvPr id="24" name="矩形: 圆角 23"/>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endParaRPr lang="ja-JP" altLang="zh-CN" sz="2000" dirty="0">
              <a:solidFill>
                <a:schemeClr val="dk1"/>
              </a:solidFill>
              <a:ea typeface="Calibri" panose="020F0502020204030204"/>
              <a:cs typeface="Calibri" panose="020F0502020204030204"/>
              <a:sym typeface="Calibri" panose="020F0502020204030204"/>
            </a:endParaRPr>
          </a:p>
        </p:txBody>
      </p:sp>
      <p:sp>
        <p:nvSpPr>
          <p:cNvPr id="26" name="矩形 25"/>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p:cNvPicPr>
            <a:picLocks noChangeAspect="1"/>
          </p:cNvPicPr>
          <p:nvPr/>
        </p:nvPicPr>
        <p:blipFill>
          <a:blip r:embed="rId6"/>
          <a:stretch>
            <a:fillRect/>
          </a:stretch>
        </p:blipFill>
        <p:spPr>
          <a:xfrm>
            <a:off x="2901017" y="2396481"/>
            <a:ext cx="1571625" cy="1476375"/>
          </a:xfrm>
          <a:prstGeom prst="rect">
            <a:avLst/>
          </a:prstGeom>
        </p:spPr>
      </p:pic>
      <p:pic>
        <p:nvPicPr>
          <p:cNvPr id="29" name="图片 28"/>
          <p:cNvPicPr>
            <a:picLocks noChangeAspect="1"/>
          </p:cNvPicPr>
          <p:nvPr/>
        </p:nvPicPr>
        <p:blipFill>
          <a:blip r:embed="rId6"/>
          <a:stretch>
            <a:fillRect/>
          </a:stretch>
        </p:blipFill>
        <p:spPr>
          <a:xfrm>
            <a:off x="4587503" y="2395457"/>
            <a:ext cx="1571625" cy="1476375"/>
          </a:xfrm>
          <a:prstGeom prst="rect">
            <a:avLst/>
          </a:prstGeom>
        </p:spPr>
      </p:pic>
      <p:sp>
        <p:nvSpPr>
          <p:cNvPr id="30" name="矩形 29"/>
          <p:cNvSpPr/>
          <p:nvPr/>
        </p:nvSpPr>
        <p:spPr>
          <a:xfrm>
            <a:off x="3253585" y="3917636"/>
            <a:ext cx="880369" cy="369332"/>
          </a:xfrm>
          <a:prstGeom prst="rect">
            <a:avLst/>
          </a:prstGeom>
        </p:spPr>
        <p:txBody>
          <a:bodyPr wrap="none">
            <a:spAutoFit/>
          </a:bodyPr>
          <a:lstStyle/>
          <a:p>
            <a:r>
              <a:rPr lang="zh-CN" altLang="en-US" dirty="0">
                <a:latin typeface="ＭＳ Ｐゴシック" panose="020B0600070205080204" pitchFamily="34" charset="-128"/>
                <a:ea typeface="ＭＳ Ｐゴシック" panose="020B0600070205080204" pitchFamily="34" charset="-128"/>
              </a:rPr>
              <a:t>荻野</a:t>
            </a:r>
            <a:r>
              <a:rPr lang="ja-JP" altLang="zh-CN" dirty="0">
                <a:latin typeface="ＭＳ Ｐゴシック" panose="020B0600070205080204" pitchFamily="34" charset="-128"/>
                <a:ea typeface="ＭＳ Ｐゴシック" panose="020B0600070205080204" pitchFamily="34" charset="-128"/>
              </a:rPr>
              <a:t>氏</a:t>
            </a:r>
            <a:endParaRPr lang="zh-CN" altLang="en-US" dirty="0">
              <a:latin typeface="ＭＳ Ｐゴシック" panose="020B0600070205080204" pitchFamily="34" charset="-128"/>
              <a:ea typeface="ＭＳ Ｐゴシック"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advTm="24946"/>
    </mc:Choice>
    <mc:Fallback>
      <p:transition spd="slow" advTm="2494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まとめと今後の課題</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まとめ</a:t>
            </a:r>
            <a:endParaRPr lang="zh-CN" altLang="en-US" dirty="0"/>
          </a:p>
        </p:txBody>
      </p:sp>
      <p:sp>
        <p:nvSpPr>
          <p:cNvPr id="4" name="内容占位符 2"/>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実現</a:t>
            </a:r>
            <a:r>
              <a:rPr lang="ja-JP" altLang="en-US" sz="2400" dirty="0"/>
              <a:t>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a:t>
            </a:r>
            <a:endParaRPr lang="en-US" altLang="ja-JP" sz="2400" dirty="0"/>
          </a:p>
          <a:p>
            <a:pPr lvl="2">
              <a:buFont typeface="Wingdings" panose="05000000000000000000" pitchFamily="2" charset="2"/>
              <a:buChar char="l"/>
            </a:pPr>
            <a:r>
              <a:rPr lang="ja-JP" altLang="en-US" sz="2400" dirty="0"/>
              <a:t>ライブラリの技術調査</a:t>
            </a:r>
            <a:endParaRPr lang="en-US" altLang="ja-JP" sz="2400" dirty="0"/>
          </a:p>
          <a:p>
            <a:pPr lvl="2">
              <a:buFont typeface="Wingdings" panose="05000000000000000000" pitchFamily="2" charset="2"/>
              <a:buChar char="l"/>
            </a:pPr>
            <a:r>
              <a:rPr lang="ja-JP" altLang="en-US" sz="2400" dirty="0"/>
              <a:t>コンテンツベース、カラーベース</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検証方法</a:t>
            </a:r>
            <a:r>
              <a:rPr lang="ja-JP" altLang="en-US" sz="2400" dirty="0"/>
              <a:t>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39142"/>
    </mc:Choice>
    <mc:Fallback>
      <p:transition spd="slow" advTm="3914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今後の課題</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評価指標</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200"/>
    </mc:Choice>
    <mc:Fallback>
      <p:transition spd="slow" advTm="12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p:cNvPicPr>
            <a:picLocks noChangeAspect="1"/>
          </p:cNvPicPr>
          <p:nvPr/>
        </p:nvPicPr>
        <p:blipFill>
          <a:blip r:embed="rId1"/>
          <a:stretch>
            <a:fillRect/>
          </a:stretch>
        </p:blipFill>
        <p:spPr>
          <a:xfrm>
            <a:off x="7811029" y="4617557"/>
            <a:ext cx="2555812" cy="1006167"/>
          </a:xfrm>
          <a:prstGeom prst="rect">
            <a:avLst/>
          </a:prstGeom>
        </p:spPr>
      </p:pic>
      <p:pic>
        <p:nvPicPr>
          <p:cNvPr id="10" name="内容占位符 9"/>
          <p:cNvPicPr>
            <a:picLocks noGrp="1" noChangeAspect="1"/>
          </p:cNvPicPr>
          <p:nvPr>
            <p:ph idx="1"/>
          </p:nvPr>
        </p:nvPicPr>
        <p:blipFill>
          <a:blip r:embed="rId2"/>
          <a:stretch>
            <a:fillRect/>
          </a:stretch>
        </p:blipFill>
        <p:spPr>
          <a:xfrm>
            <a:off x="7811029" y="1870352"/>
            <a:ext cx="2374053" cy="2270833"/>
          </a:xfrm>
          <a:prstGeom prst="rect">
            <a:avLst/>
          </a:prstGeom>
        </p:spPr>
      </p:pic>
      <p:sp>
        <p:nvSpPr>
          <p:cNvPr id="5" name="内容占位符 2"/>
          <p:cNvSpPr txBox="1"/>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類似度評価のアルゴリズムを提供</a:t>
            </a:r>
            <a:endParaRPr lang="en-US" altLang="ja-JP" sz="2200" dirty="0"/>
          </a:p>
          <a:p>
            <a:pPr marL="384175" lvl="2" indent="0">
              <a:buNone/>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44104"/>
    </mc:Choice>
    <mc:Fallback>
      <p:transition spd="slow" advTm="4410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97280" y="4396004"/>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p:nvPr/>
        </p:nvSpPr>
        <p:spPr>
          <a:xfrm>
            <a:off x="1097280" y="1845734"/>
            <a:ext cx="5673544" cy="28301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400" dirty="0"/>
              <a:t>IROYA</a:t>
            </a:r>
            <a:r>
              <a:rPr lang="ja-JP" altLang="en-US" sz="2400" dirty="0"/>
              <a:t>が提供したデータ管理システム</a:t>
            </a:r>
            <a:endParaRPr lang="en-US" altLang="ja-JP" sz="2400" dirty="0"/>
          </a:p>
          <a:p>
            <a:pPr marL="0" indent="0">
              <a:buFont typeface="Calibri" panose="020F0502020204030204" pitchFamily="34" charset="0"/>
              <a:buNone/>
            </a:pPr>
            <a:endParaRPr lang="zh-CN" alt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プラットフォーム選択</a:t>
            </a:r>
            <a:endParaRPr lang="zh-CN" altLang="en-US" dirty="0"/>
          </a:p>
        </p:txBody>
      </p:sp>
      <p:sp>
        <p:nvSpPr>
          <p:cNvPr id="3" name="内容占位符 2"/>
          <p:cNvSpPr>
            <a:spLocks noGrp="1"/>
          </p:cNvSpPr>
          <p:nvPr>
            <p:ph idx="1"/>
          </p:nvPr>
        </p:nvSpPr>
        <p:spPr>
          <a:xfrm>
            <a:off x="1097280" y="1845734"/>
            <a:ext cx="6417017" cy="3416731"/>
          </a:xfrm>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lvl="2">
              <a:buFont typeface="Wingdings" panose="05000000000000000000" pitchFamily="2" charset="2"/>
              <a:buChar char="l"/>
            </a:pPr>
            <a:r>
              <a:rPr lang="ja-JP" altLang="en-US" sz="2200" dirty="0"/>
              <a:t>移植しやすいため、今回プロジェクトも</a:t>
            </a:r>
            <a:r>
              <a:rPr lang="en-US" altLang="ja-JP" sz="2200" dirty="0"/>
              <a:t>AWS</a:t>
            </a:r>
            <a:r>
              <a:rPr lang="ja-JP" altLang="en-US" sz="2200" dirty="0"/>
              <a:t>で実装</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endParaRPr lang="en-US" altLang="ja-JP" sz="2800" dirty="0"/>
          </a:p>
          <a:p>
            <a:pPr lvl="2">
              <a:buFont typeface="Wingdings" panose="05000000000000000000" pitchFamily="2" charset="2"/>
              <a:buChar char="l"/>
            </a:pPr>
            <a:r>
              <a:rPr lang="ja-JP" altLang="en-US" sz="2200" dirty="0"/>
              <a:t>仮想マシン</a:t>
            </a:r>
            <a:endParaRPr lang="en-US" altLang="ja-JP" sz="2200" dirty="0"/>
          </a:p>
          <a:p>
            <a:pPr lvl="2">
              <a:buFont typeface="Wingdings" panose="05000000000000000000" pitchFamily="2" charset="2"/>
              <a:buChar char="l"/>
            </a:pPr>
            <a:r>
              <a:rPr lang="ja-JP" altLang="en-US" sz="2200" dirty="0"/>
              <a:t>カスタマイズで配置できる</a:t>
            </a:r>
            <a:endParaRPr lang="en-US" altLang="ja-JP" sz="2200" dirty="0"/>
          </a:p>
          <a:p>
            <a:pPr lvl="2">
              <a:buFont typeface="Wingdings" panose="05000000000000000000" pitchFamily="2" charset="2"/>
              <a:buChar char="l"/>
            </a:pPr>
            <a:r>
              <a:rPr lang="ja-JP" altLang="en-US" sz="2200" dirty="0"/>
              <a:t>ソフトウェアとツールを自由にインストール</a:t>
            </a:r>
            <a:endParaRPr lang="zh-CN" altLang="en-US" sz="2800" dirty="0"/>
          </a:p>
        </p:txBody>
      </p:sp>
      <p:pic>
        <p:nvPicPr>
          <p:cNvPr id="4" name="图片 3"/>
          <p:cNvPicPr>
            <a:picLocks noChangeAspect="1"/>
          </p:cNvPicPr>
          <p:nvPr/>
        </p:nvPicPr>
        <p:blipFill>
          <a:blip r:embed="rId1"/>
          <a:stretch>
            <a:fillRect/>
          </a:stretch>
        </p:blipFill>
        <p:spPr>
          <a:xfrm>
            <a:off x="7884910" y="2344993"/>
            <a:ext cx="4000500" cy="2638425"/>
          </a:xfrm>
          <a:prstGeom prst="rect">
            <a:avLst/>
          </a:prstGeom>
        </p:spPr>
      </p:pic>
      <p:sp>
        <p:nvSpPr>
          <p:cNvPr id="7" name="文本框 6"/>
          <p:cNvSpPr txBox="1"/>
          <p:nvPr/>
        </p:nvSpPr>
        <p:spPr>
          <a:xfrm>
            <a:off x="8322488" y="4983418"/>
            <a:ext cx="3125343" cy="338554"/>
          </a:xfrm>
          <a:prstGeom prst="rect">
            <a:avLst/>
          </a:prstGeom>
          <a:noFill/>
        </p:spPr>
        <p:txBody>
          <a:bodyPr wrap="none" rtlCol="0">
            <a:spAutoFit/>
          </a:bodyPr>
          <a:lstStyle/>
          <a:p>
            <a:r>
              <a:rPr lang="en-US" altLang="ja-JP" sz="1600" b="1" dirty="0"/>
              <a:t>SSH</a:t>
            </a:r>
            <a:r>
              <a:rPr lang="ja-JP" altLang="en-US" sz="1600" b="1" dirty="0"/>
              <a:t>で</a:t>
            </a:r>
            <a:r>
              <a:rPr lang="en-US" altLang="ja-JP" sz="1600" b="1" dirty="0"/>
              <a:t>EC2</a:t>
            </a:r>
            <a:r>
              <a:rPr lang="ja-JP" altLang="en-US" sz="1600" b="1" dirty="0"/>
              <a:t>の仮想マシンを訪問する</a:t>
            </a:r>
            <a:endParaRPr lang="zh-CN" altLang="en-US" sz="16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評価方法</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ja-JP" sz="2800" dirty="0"/>
              <a:t>Off-line</a:t>
            </a:r>
            <a:endParaRPr lang="en-US" altLang="ja-JP" sz="2800" dirty="0"/>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p:cNvPicPr>
            <a:picLocks noChangeAspect="1"/>
          </p:cNvPicPr>
          <p:nvPr/>
        </p:nvPicPr>
        <p:blipFill>
          <a:blip r:embed="rId1"/>
          <a:stretch>
            <a:fillRect/>
          </a:stretch>
        </p:blipFill>
        <p:spPr>
          <a:xfrm>
            <a:off x="6351284" y="3354051"/>
            <a:ext cx="5346157" cy="2888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14"/>
    </mc:Choice>
    <mc:Fallback>
      <p:transition spd="slow" advTm="2851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評価方法</a:t>
            </a:r>
            <a:endParaRPr lang="zh-CN" altLang="en-US" dirty="0"/>
          </a:p>
        </p:txBody>
      </p:sp>
      <p:sp>
        <p:nvSpPr>
          <p:cNvPr id="3" name="内容占位符 2"/>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p:cNvPicPr>
            <a:picLocks noChangeAspect="1"/>
          </p:cNvPicPr>
          <p:nvPr/>
        </p:nvPicPr>
        <p:blipFill>
          <a:blip r:embed="rId1"/>
          <a:stretch>
            <a:fillRect/>
          </a:stretch>
        </p:blipFill>
        <p:spPr>
          <a:xfrm>
            <a:off x="6096000" y="3182159"/>
            <a:ext cx="5917070" cy="28879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89"/>
    </mc:Choice>
    <mc:Fallback>
      <p:transition spd="slow" advTm="2548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関連研究と設計方針</a:t>
            </a:r>
            <a:endParaRPr lang="en-US" altLang="ja-JP"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4255"/>
    </mc:Choice>
    <mc:Fallback>
      <p:transition spd="slow" advTm="425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評価指標</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endParaRPr lang="en-US" altLang="ja-JP" sz="2800" dirty="0"/>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4720"/>
    </mc:Choice>
    <mc:Fallback>
      <p:transition spd="slow" advTm="472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endParaRPr lang="ja-JP" altLang="en-US" sz="2000" dirty="0"/>
          </a:p>
          <a:p>
            <a:pPr>
              <a:buFont typeface="Wingdings" panose="05000000000000000000" pitchFamily="2" charset="2"/>
              <a:buChar char="l"/>
            </a:pPr>
            <a:r>
              <a:rPr lang="ja-JP" altLang="en-US" sz="2800" dirty="0"/>
              <a:t>閲覧総数</a:t>
            </a:r>
            <a:endParaRPr lang="ja-JP" altLang="en-US" sz="2800" dirty="0"/>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endParaRPr lang="ja-JP" altLang="en-US" sz="2000" dirty="0"/>
          </a:p>
          <a:p>
            <a:pPr lvl="0">
              <a:buFont typeface="Wingdings" panose="05000000000000000000" pitchFamily="2" charset="2"/>
              <a:buChar char="l"/>
            </a:pPr>
            <a:r>
              <a:rPr lang="ja-JP" altLang="en-US" sz="2800" dirty="0">
                <a:solidFill>
                  <a:srgbClr val="7030A0"/>
                </a:solidFill>
              </a:rPr>
              <a:t>比率高いほど、レコメンド効果良い</a:t>
            </a:r>
            <a:endParaRPr lang="ja-JP" altLang="en-US" sz="2800" dirty="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7593"/>
    </mc:Choice>
    <mc:Fallback>
      <p:transition spd="slow" advTm="3759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 per click</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endParaRPr lang="ja-JP" altLang="zh-CN" sz="2800" dirty="0"/>
          </a:p>
          <a:p>
            <a:pPr>
              <a:buFont typeface="Wingdings" panose="05000000000000000000" pitchFamily="2" charset="2"/>
              <a:buChar char="l"/>
            </a:pPr>
            <a:r>
              <a:rPr lang="ja-JP" altLang="zh-CN" sz="2800" dirty="0">
                <a:solidFill>
                  <a:srgbClr val="7030A0"/>
                </a:solidFill>
              </a:rPr>
              <a:t>回数少ないほど、レコメンド効果良い</a:t>
            </a:r>
            <a:endParaRPr lang="ja-JP" altLang="zh-CN" sz="2800" dirty="0">
              <a:solidFill>
                <a:srgbClr val="7030A0"/>
              </a:solidFill>
            </a:endParaRPr>
          </a:p>
          <a:p>
            <a:endParaRPr lang="zh-CN" altLang="en-US" sz="2800" dirty="0"/>
          </a:p>
        </p:txBody>
      </p:sp>
      <p:cxnSp>
        <p:nvCxnSpPr>
          <p:cNvPr id="5" name="直接箭头连接符 4"/>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999038" y="5889510"/>
            <a:ext cx="676211" cy="400110"/>
          </a:xfrm>
          <a:prstGeom prst="rect">
            <a:avLst/>
          </a:prstGeom>
          <a:noFill/>
        </p:spPr>
        <p:txBody>
          <a:bodyPr wrap="none" rtlCol="0">
            <a:spAutoFit/>
          </a:bodyPr>
          <a:lstStyle/>
          <a:p>
            <a:r>
              <a:rPr lang="en-US" altLang="zh-CN" sz="2000" b="1" dirty="0"/>
              <a:t>start</a:t>
            </a:r>
            <a:endParaRPr lang="en-US" altLang="zh-CN" sz="2000" b="1" dirty="0"/>
          </a:p>
        </p:txBody>
      </p:sp>
      <p:sp>
        <p:nvSpPr>
          <p:cNvPr id="7" name="文本框 6"/>
          <p:cNvSpPr txBox="1"/>
          <p:nvPr/>
        </p:nvSpPr>
        <p:spPr>
          <a:xfrm>
            <a:off x="7812463" y="5889510"/>
            <a:ext cx="590226" cy="400110"/>
          </a:xfrm>
          <a:prstGeom prst="rect">
            <a:avLst/>
          </a:prstGeom>
          <a:noFill/>
        </p:spPr>
        <p:txBody>
          <a:bodyPr wrap="none" rtlCol="0">
            <a:spAutoFit/>
          </a:bodyPr>
          <a:lstStyle/>
          <a:p>
            <a:r>
              <a:rPr lang="en-US" altLang="zh-CN" sz="2000" b="1" dirty="0"/>
              <a:t>end</a:t>
            </a:r>
            <a:endParaRPr lang="en-US" altLang="zh-CN" sz="2000" b="1" dirty="0"/>
          </a:p>
        </p:txBody>
      </p:sp>
      <p:pic>
        <p:nvPicPr>
          <p:cNvPr id="8" name="图片 7"/>
          <p:cNvPicPr>
            <a:picLocks noChangeAspect="1"/>
          </p:cNvPicPr>
          <p:nvPr/>
        </p:nvPicPr>
        <p:blipFill>
          <a:blip r:embed="rId1"/>
          <a:stretch>
            <a:fillRect/>
          </a:stretch>
        </p:blipFill>
        <p:spPr>
          <a:xfrm>
            <a:off x="2337143" y="2927795"/>
            <a:ext cx="6598642" cy="25693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80"/>
    </mc:Choice>
    <mc:Fallback>
      <p:transition spd="slow" advTm="187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購入決定までの時間</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endParaRPr lang="ja-JP" altLang="zh-CN" sz="2800" dirty="0"/>
          </a:p>
          <a:p>
            <a:pPr>
              <a:buFont typeface="Wingdings" panose="05000000000000000000" pitchFamily="2" charset="2"/>
              <a:buChar char="l"/>
            </a:pPr>
            <a:r>
              <a:rPr lang="ja-JP" altLang="zh-CN" sz="2800" dirty="0">
                <a:solidFill>
                  <a:srgbClr val="7030A0"/>
                </a:solidFill>
              </a:rPr>
              <a:t>時間短いほど、レコメンド効果良い</a:t>
            </a:r>
            <a:endParaRPr lang="ja-JP" altLang="zh-CN" sz="2800" dirty="0">
              <a:solidFill>
                <a:srgbClr val="7030A0"/>
              </a:solidFill>
            </a:endParaRPr>
          </a:p>
          <a:p>
            <a:endParaRPr lang="zh-CN" altLang="en-US" sz="2800" dirty="0"/>
          </a:p>
        </p:txBody>
      </p:sp>
      <p:cxnSp>
        <p:nvCxnSpPr>
          <p:cNvPr id="4" name="直接箭头连接符 3"/>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p:cNvPicPr>
            <a:picLocks noChangeAspect="1"/>
          </p:cNvPicPr>
          <p:nvPr/>
        </p:nvPicPr>
        <p:blipFill>
          <a:blip r:embed="rId1"/>
          <a:stretch>
            <a:fillRect/>
          </a:stretch>
        </p:blipFill>
        <p:spPr>
          <a:xfrm>
            <a:off x="2337143" y="2927795"/>
            <a:ext cx="6598642" cy="25693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24"/>
    </mc:Choice>
    <mc:Fallback>
      <p:transition spd="slow" advTm="1002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7482" y="1737360"/>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5705"/>
    </mc:Choice>
    <mc:Fallback>
      <p:transition spd="slow" advTm="2570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7482" y="1845734"/>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endParaRPr lang="en-US" altLang="ja-JP" sz="2400" dirty="0"/>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144"/>
    </mc:Choice>
    <mc:Fallback>
      <p:transition spd="slow" advTm="10144"/>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ユーザーテスト</a:t>
            </a:r>
            <a:endParaRPr lang="zh-CN" altLang="en-US" dirty="0"/>
          </a:p>
        </p:txBody>
      </p:sp>
      <p:grpSp>
        <p:nvGrpSpPr>
          <p:cNvPr id="11" name="组合 10"/>
          <p:cNvGrpSpPr/>
          <p:nvPr/>
        </p:nvGrpSpPr>
        <p:grpSpPr>
          <a:xfrm>
            <a:off x="5667482" y="1845734"/>
            <a:ext cx="6386735" cy="4790052"/>
            <a:chOff x="5667516" y="1737360"/>
            <a:chExt cx="6386735" cy="4790052"/>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892"/>
    </mc:Choice>
    <mc:Fallback>
      <p:transition spd="slow" advTm="1189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79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endParaRPr lang="en-US" altLang="ja-JP" sz="2400" dirty="0">
              <a:solidFill>
                <a:schemeClr val="tx1"/>
              </a:solidFill>
            </a:endParaRP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849"/>
    </mc:Choice>
    <mc:Fallback>
      <p:transition spd="slow" advTm="1884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79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1946"/>
    </mc:Choice>
    <mc:Fallback>
      <p:transition spd="slow" advTm="1194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改善後のユーザーテスト</a:t>
            </a:r>
            <a:endParaRPr lang="zh-CN" altLang="en-US" dirty="0"/>
          </a:p>
        </p:txBody>
      </p:sp>
      <p:grpSp>
        <p:nvGrpSpPr>
          <p:cNvPr id="3" name="组合 2"/>
          <p:cNvGrpSpPr/>
          <p:nvPr/>
        </p:nvGrpSpPr>
        <p:grpSpPr>
          <a:xfrm>
            <a:off x="5847956" y="1737360"/>
            <a:ext cx="6350186" cy="4762640"/>
            <a:chOff x="5847956" y="1737360"/>
            <a:chExt cx="6350186" cy="476264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endParaRPr lang="en-US" altLang="ja-JP" sz="2400" dirty="0">
              <a:solidFill>
                <a:schemeClr val="bg1">
                  <a:lumMod val="95000"/>
                </a:schemeClr>
              </a:solidFill>
            </a:endParaRP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6906"/>
    </mc:Choice>
    <mc:Fallback>
      <p:transition spd="slow" advTm="269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r>
              <a:rPr lang="en-US" altLang="ja-JP" sz="2800" dirty="0"/>
              <a:t>[1]</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r>
              <a:rPr lang="en-US" altLang="ja-JP" sz="2800" dirty="0"/>
              <a:t>[2]</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Machines[3]</a:t>
            </a:r>
            <a:endParaRPr lang="zh-CN" altLang="en-US" sz="2800" dirty="0"/>
          </a:p>
        </p:txBody>
      </p:sp>
      <p:sp>
        <p:nvSpPr>
          <p:cNvPr id="5" name="文本框 4"/>
          <p:cNvSpPr txBox="1"/>
          <p:nvPr/>
        </p:nvSpPr>
        <p:spPr>
          <a:xfrm>
            <a:off x="390144" y="5614417"/>
            <a:ext cx="11411711" cy="1477328"/>
          </a:xfrm>
          <a:prstGeom prst="rect">
            <a:avLst/>
          </a:prstGeom>
          <a:noFill/>
        </p:spPr>
        <p:txBody>
          <a:bodyPr wrap="square" rtlCol="0">
            <a:spAutoFit/>
          </a:bodyPr>
          <a:lstStyle/>
          <a:p>
            <a:r>
              <a:rPr lang="en-US" altLang="zh-CN" dirty="0"/>
              <a:t>[1]”Chapter 9 Recommendation Systems”. Mining of Massive Datasets. Stanford </a:t>
            </a:r>
            <a:r>
              <a:rPr lang="en-US" altLang="zh-CN" dirty="0" err="1"/>
              <a:t>InfoLab</a:t>
            </a:r>
            <a:r>
              <a:rPr lang="en-US" altLang="zh-CN" dirty="0"/>
              <a:t>, 2010, 307-327</a:t>
            </a:r>
            <a:endParaRPr lang="en-US" altLang="zh-CN" dirty="0"/>
          </a:p>
          <a:p>
            <a:r>
              <a:rPr lang="en-US" altLang="zh-CN" dirty="0"/>
              <a:t>[2]”9.1 Dimensionality Reduction”. Mining of Massive Datasets. Stanford </a:t>
            </a:r>
            <a:r>
              <a:rPr lang="en-US" altLang="zh-CN" dirty="0" err="1"/>
              <a:t>InfoLab</a:t>
            </a:r>
            <a:r>
              <a:rPr lang="en-US" altLang="zh-CN" dirty="0"/>
              <a:t>, 2010, 328-336</a:t>
            </a:r>
            <a:endParaRPr lang="en-US" altLang="zh-CN" dirty="0"/>
          </a:p>
          <a:p>
            <a:r>
              <a:rPr lang="en-US" altLang="zh-CN" dirty="0"/>
              <a:t>[3] </a:t>
            </a:r>
            <a:r>
              <a:rPr lang="zh-CN" altLang="en-US" dirty="0"/>
              <a:t>“</a:t>
            </a:r>
            <a:r>
              <a:rPr lang="en-US" altLang="zh-CN" dirty="0"/>
              <a:t>Introduction to Restricted Boltzmann Machines”</a:t>
            </a:r>
            <a:r>
              <a:rPr lang="zh-CN" altLang="en-US" dirty="0"/>
              <a:t>．</a:t>
            </a:r>
            <a:r>
              <a:rPr lang="en-US" altLang="zh-CN" dirty="0"/>
              <a:t>Edwin Chen's log</a:t>
            </a:r>
            <a:r>
              <a:rPr lang="zh-CN" altLang="en-US" dirty="0"/>
              <a:t>．</a:t>
            </a:r>
            <a:r>
              <a:rPr lang="en-US" altLang="zh-CN" dirty="0"/>
              <a:t>2011</a:t>
            </a:r>
            <a:r>
              <a:rPr lang="zh-CN" altLang="en-US" dirty="0"/>
              <a:t>．</a:t>
            </a:r>
            <a:r>
              <a:rPr lang="en-US" altLang="zh-CN" dirty="0"/>
              <a:t>http://blog.echen.me/2011/07/18/introduction-to-restricted-boltzmann-machines/</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8132"/>
    </mc:Choice>
    <mc:Fallback>
      <p:transition spd="slow" advTm="8132"/>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システム全体像</a:t>
            </a:r>
            <a:endParaRPr lang="zh-CN" altLang="en-US" dirty="0"/>
          </a:p>
        </p:txBody>
      </p:sp>
      <p:grpSp>
        <p:nvGrpSpPr>
          <p:cNvPr id="5" name="组合 4"/>
          <p:cNvGrpSpPr/>
          <p:nvPr/>
        </p:nvGrpSpPr>
        <p:grpSpPr>
          <a:xfrm>
            <a:off x="1118142" y="1796359"/>
            <a:ext cx="9777073" cy="4516897"/>
            <a:chOff x="322782" y="443312"/>
            <a:chExt cx="10588712" cy="5791317"/>
          </a:xfrm>
        </p:grpSpPr>
        <p:pic>
          <p:nvPicPr>
            <p:cNvPr id="6" name="图片 5"/>
            <p:cNvPicPr>
              <a:picLocks noChangeAspect="1"/>
            </p:cNvPicPr>
            <p:nvPr/>
          </p:nvPicPr>
          <p:blipFill>
            <a:blip r:embed="rId1"/>
            <a:stretch>
              <a:fillRect/>
            </a:stretch>
          </p:blipFill>
          <p:spPr>
            <a:xfrm>
              <a:off x="349886" y="619678"/>
              <a:ext cx="2095500" cy="2380615"/>
            </a:xfrm>
            <a:prstGeom prst="rect">
              <a:avLst/>
            </a:prstGeom>
          </p:spPr>
        </p:pic>
        <p:pic>
          <p:nvPicPr>
            <p:cNvPr id="7" name="图片 6"/>
            <p:cNvPicPr>
              <a:picLocks noChangeAspect="1"/>
            </p:cNvPicPr>
            <p:nvPr/>
          </p:nvPicPr>
          <p:blipFill>
            <a:blip r:embed="rId2"/>
            <a:stretch>
              <a:fillRect/>
            </a:stretch>
          </p:blipFill>
          <p:spPr>
            <a:xfrm>
              <a:off x="7441247" y="443312"/>
              <a:ext cx="2707005" cy="2228850"/>
            </a:xfrm>
            <a:prstGeom prst="rect">
              <a:avLst/>
            </a:prstGeom>
          </p:spPr>
        </p:pic>
        <p:sp>
          <p:nvSpPr>
            <p:cNvPr id="8" name="圆角矩形 9"/>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endParaRPr lang="ja-JP" altLang="zh-CN" sz="3600">
                <a:solidFill>
                  <a:schemeClr val="tx1"/>
                </a:solidFill>
              </a:endParaRPr>
            </a:p>
            <a:p>
              <a:pPr algn="ctr"/>
              <a:r>
                <a:rPr lang="ja-JP" altLang="zh-CN" sz="3600">
                  <a:solidFill>
                    <a:schemeClr val="tx1"/>
                  </a:solidFill>
                </a:rPr>
                <a:t>エンジン</a:t>
              </a:r>
              <a:endParaRPr lang="ja-JP" altLang="zh-CN" sz="3600">
                <a:solidFill>
                  <a:schemeClr val="tx1"/>
                </a:solidFill>
              </a:endParaRPr>
            </a:p>
          </p:txBody>
        </p:sp>
        <p:pic>
          <p:nvPicPr>
            <p:cNvPr id="9" name="图片 8"/>
            <p:cNvPicPr>
              <a:picLocks noChangeAspect="1"/>
            </p:cNvPicPr>
            <p:nvPr/>
          </p:nvPicPr>
          <p:blipFill>
            <a:blip r:embed="rId3"/>
            <a:stretch>
              <a:fillRect/>
            </a:stretch>
          </p:blipFill>
          <p:spPr>
            <a:xfrm>
              <a:off x="8292754" y="4300139"/>
              <a:ext cx="2618740" cy="1743075"/>
            </a:xfrm>
            <a:prstGeom prst="rect">
              <a:avLst/>
            </a:prstGeom>
          </p:spPr>
        </p:pic>
        <p:cxnSp>
          <p:nvCxnSpPr>
            <p:cNvPr id="10" name="直接箭头连接符 9"/>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a:stretch>
              <a:fillRect/>
            </a:stretch>
          </p:blipFill>
          <p:spPr>
            <a:xfrm>
              <a:off x="7648424" y="3853379"/>
              <a:ext cx="1533525" cy="2381250"/>
            </a:xfrm>
            <a:prstGeom prst="rect">
              <a:avLst/>
            </a:prstGeom>
          </p:spPr>
        </p:pic>
        <p:cxnSp>
          <p:nvCxnSpPr>
            <p:cNvPr id="15" name="直接箭头连接符 14"/>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endParaRPr lang="ja-JP" altLang="en-US" sz="2000" b="1" dirty="0"/>
            </a:p>
          </p:txBody>
        </p:sp>
        <p:sp>
          <p:nvSpPr>
            <p:cNvPr id="18" name="文本框 17"/>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endParaRPr lang="ja-JP" altLang="en-US" sz="2000" b="1" dirty="0"/>
            </a:p>
          </p:txBody>
        </p:sp>
        <p:sp>
          <p:nvSpPr>
            <p:cNvPr id="19" name="文本框 18"/>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endParaRPr lang="ja-JP" altLang="en-US" sz="2000" b="1" dirty="0"/>
            </a:p>
          </p:txBody>
        </p:sp>
        <p:sp>
          <p:nvSpPr>
            <p:cNvPr id="20" name="文本框 19"/>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endParaRPr lang="ja-JP" altLang="en-US" sz="2000" b="1" dirty="0"/>
            </a:p>
          </p:txBody>
        </p:sp>
        <p:sp>
          <p:nvSpPr>
            <p:cNvPr id="21" name="文本框 20"/>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endParaRPr lang="ja-JP" altLang="en-US" sz="2000" b="1" dirty="0"/>
            </a:p>
          </p:txBody>
        </p:sp>
        <p:sp>
          <p:nvSpPr>
            <p:cNvPr id="22" name="文本框 21"/>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endParaRPr lang="ja-JP" altLang="en-US" sz="2000" b="1" dirty="0"/>
            </a:p>
          </p:txBody>
        </p:sp>
      </p:grpSp>
    </p:spTree>
  </p:cSld>
  <p:clrMapOvr>
    <a:masterClrMapping/>
  </p:clrMapOvr>
  <mc:AlternateContent xmlns:mc="http://schemas.openxmlformats.org/markup-compatibility/2006">
    <mc:Choice xmlns:p14="http://schemas.microsoft.com/office/powerpoint/2010/main" Requires="p14">
      <p:transition spd="slow" p14:dur="2000" advTm="44190"/>
    </mc:Choice>
    <mc:Fallback>
      <p:transition spd="slow" advTm="4419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880"/>
    </mc:Choice>
    <mc:Fallback>
      <p:transition spd="slow" advTm="8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12730"/>
    </mc:Choice>
    <mc:Fallback>
      <p:transition spd="slow" advTm="1273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20296"/>
    </mc:Choice>
    <mc:Fallback>
      <p:transition spd="slow" advTm="2029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14476"/>
    </mc:Choice>
    <mc:Fallback>
      <p:transition spd="slow" advTm="1447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p:cNvPicPr>
            <a:picLocks noChangeAspect="1"/>
          </p:cNvPicPr>
          <p:nvPr/>
        </p:nvPicPr>
        <p:blipFill>
          <a:blip r:embed="rId1"/>
          <a:stretch>
            <a:fillRect/>
          </a:stretch>
        </p:blipFill>
        <p:spPr>
          <a:xfrm>
            <a:off x="1413618" y="2698520"/>
            <a:ext cx="1609725" cy="3429000"/>
          </a:xfrm>
          <a:prstGeom prst="rect">
            <a:avLst/>
          </a:prstGeom>
        </p:spPr>
      </p:pic>
      <p:sp>
        <p:nvSpPr>
          <p:cNvPr id="8" name="矩形 7"/>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192458" y="2723029"/>
            <a:ext cx="3405279" cy="2496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05"/>
    </mc:Choice>
    <mc:Fallback>
      <p:transition spd="slow" advTm="9205"/>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3711452" y="2942385"/>
            <a:ext cx="3757973" cy="2984866"/>
          </a:xfrm>
          <a:prstGeom prst="rect">
            <a:avLst/>
          </a:prstGeom>
        </p:spPr>
      </p:pic>
      <p:pic>
        <p:nvPicPr>
          <p:cNvPr id="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487"/>
    </mc:Choice>
    <mc:Fallback>
      <p:transition spd="slow" advTm="48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p:cNvPicPr>
            <a:picLocks noChangeAspect="1"/>
          </p:cNvPicPr>
          <p:nvPr/>
        </p:nvPicPr>
        <p:blipFill>
          <a:blip r:embed="rId1"/>
          <a:stretch>
            <a:fillRect/>
          </a:stretch>
        </p:blipFill>
        <p:spPr>
          <a:xfrm>
            <a:off x="1245164" y="4536195"/>
            <a:ext cx="3786746" cy="895576"/>
          </a:xfrm>
          <a:prstGeom prst="rect">
            <a:avLst/>
          </a:prstGeom>
        </p:spPr>
      </p:pic>
      <p:cxnSp>
        <p:nvCxnSpPr>
          <p:cNvPr id="9" name="直接箭头连接符 8"/>
          <p:cNvCxnSpPr>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073166" y="2302984"/>
            <a:ext cx="4082514" cy="3743856"/>
            <a:chOff x="7073166" y="2302984"/>
            <a:chExt cx="4082514" cy="3743856"/>
          </a:xfrm>
        </p:grpSpPr>
        <p:sp>
          <p:nvSpPr>
            <p:cNvPr id="8" name="文本框 7"/>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207581" y="2481996"/>
              <a:ext cx="3792405" cy="2190885"/>
              <a:chOff x="7207581" y="2481996"/>
              <a:chExt cx="3792405" cy="2190885"/>
            </a:xfrm>
          </p:grpSpPr>
          <p:pic>
            <p:nvPicPr>
              <p:cNvPr id="5" name="图片 4"/>
              <p:cNvPicPr>
                <a:picLocks noChangeAspect="1"/>
              </p:cNvPicPr>
              <p:nvPr/>
            </p:nvPicPr>
            <p:blipFill>
              <a:blip r:embed="rId2"/>
              <a:stretch>
                <a:fillRect/>
              </a:stretch>
            </p:blipFill>
            <p:spPr>
              <a:xfrm>
                <a:off x="7207581" y="2481996"/>
                <a:ext cx="3792405" cy="1038369"/>
              </a:xfrm>
              <a:prstGeom prst="rect">
                <a:avLst/>
              </a:prstGeom>
            </p:spPr>
          </p:pic>
          <p:pic>
            <p:nvPicPr>
              <p:cNvPr id="6" name="图片 5"/>
              <p:cNvPicPr>
                <a:picLocks noChangeAspect="1"/>
              </p:cNvPicPr>
              <p:nvPr/>
            </p:nvPicPr>
            <p:blipFill>
              <a:blip r:embed="rId3"/>
              <a:stretch>
                <a:fillRect/>
              </a:stretch>
            </p:blipFill>
            <p:spPr>
              <a:xfrm>
                <a:off x="7207581" y="3734792"/>
                <a:ext cx="3790983" cy="938089"/>
              </a:xfrm>
              <a:prstGeom prst="rect">
                <a:avLst/>
              </a:prstGeom>
            </p:spPr>
          </p:pic>
          <p:sp>
            <p:nvSpPr>
              <p:cNvPr id="18" name="文本框 17"/>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dur="2000" advTm="27892"/>
    </mc:Choice>
    <mc:Fallback>
      <p:transition spd="slow" advTm="278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t>協調フィルタリング</a:t>
            </a:r>
            <a:endParaRPr lang="en-US" altLang="ja-JP"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0796"/>
    </mc:Choice>
    <mc:Fallback>
      <p:transition spd="slow" advTm="307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7631"/>
    </mc:Choice>
    <mc:Fallback>
      <p:transition spd="slow" advTm="27631"/>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6646</Words>
  <Application>WPS 演示</Application>
  <PresentationFormat>宽屏</PresentationFormat>
  <Paragraphs>818</Paragraphs>
  <Slides>77</Slides>
  <Notes>26</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77</vt:i4>
      </vt:variant>
    </vt:vector>
  </HeadingPairs>
  <TitlesOfParts>
    <vt:vector size="89" baseType="lpstr">
      <vt:lpstr>Arial</vt:lpstr>
      <vt:lpstr>SimSun</vt:lpstr>
      <vt:lpstr>Wingdings</vt:lpstr>
      <vt:lpstr>Calibri</vt:lpstr>
      <vt:lpstr>Calibri</vt:lpstr>
      <vt:lpstr>ＭＳ Ｐゴシック</vt:lpstr>
      <vt:lpstr>Calibri Light</vt:lpstr>
      <vt:lpstr>Microsoft YaHei</vt:lpstr>
      <vt:lpstr>Arial Unicode MS</vt:lpstr>
      <vt:lpstr>DengXian</vt:lpstr>
      <vt:lpstr>游ゴシック</vt:lpstr>
      <vt:lpstr>回顾</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レコメンダ―システム</vt:lpstr>
      <vt:lpstr>実証実験用IROYA通販サイト</vt:lpstr>
      <vt:lpstr>通販サイトとレコメンダ―システムの通信</vt:lpstr>
      <vt:lpstr>エンジン実装</vt:lpstr>
      <vt:lpstr>コンテンツベースフィルタリング実装（1/3）</vt:lpstr>
      <vt:lpstr>コンテンツベースフィルタリング実装（2/3）</vt:lpstr>
      <vt:lpstr>コンテンツベースフィルタリング実装（3/3）</vt:lpstr>
      <vt:lpstr>カラーベースフィルタリング実装（1/9）</vt:lpstr>
      <vt:lpstr>カラーベースフィルタリング実装（2/9）</vt:lpstr>
      <vt:lpstr>カラーベースフィルタリング実装（3/9）</vt:lpstr>
      <vt:lpstr>カラーベースフィルタリング実装（4/9）</vt:lpstr>
      <vt:lpstr>カラーベースフィルタリング実装（5/9）</vt:lpstr>
      <vt:lpstr>カラーベースフィルタリング実装（6/9）</vt:lpstr>
      <vt:lpstr>カラーベースフィルタリング実装（7/9）</vt:lpstr>
      <vt:lpstr>カラーベースフィルタリング実装（8/9）</vt:lpstr>
      <vt:lpstr>カラーベースフィルタリング実装（9/9）</vt:lpstr>
      <vt:lpstr>評価手法と実験結果分析</vt:lpstr>
      <vt:lpstr>評価プロセス</vt:lpstr>
      <vt:lpstr>評価指標：</vt:lpstr>
      <vt:lpstr>ユーザーテスト</vt:lpstr>
      <vt:lpstr>ユーザーテスト</vt:lpstr>
      <vt:lpstr>ユーザーテスト</vt:lpstr>
      <vt:lpstr>ユーザーテスト</vt:lpstr>
      <vt:lpstr>改善</vt:lpstr>
      <vt:lpstr>改善</vt:lpstr>
      <vt:lpstr>ユーザーテスト</vt:lpstr>
      <vt:lpstr>まとめと今後の課題</vt:lpstr>
      <vt:lpstr>まとめ</vt:lpstr>
      <vt:lpstr>今後の課題</vt:lpstr>
      <vt:lpstr>ご清聴ありがとうございました</vt:lpstr>
      <vt:lpstr>PowerPoint 演示文稿</vt:lpstr>
      <vt:lpstr>ユーザーベースフィルタリング実装</vt:lpstr>
      <vt:lpstr>構築した各EC2</vt:lpstr>
      <vt:lpstr>プラットフォーム選択</vt:lpstr>
      <vt:lpstr>評価方法</vt:lpstr>
      <vt:lpstr>評価方法</vt:lpstr>
      <vt:lpstr>評価指標</vt:lpstr>
      <vt:lpstr>CTR（Click Through Rate）</vt:lpstr>
      <vt:lpstr>Pay per click</vt:lpstr>
      <vt:lpstr>購入決定までの時間</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ydu</cp:lastModifiedBy>
  <cp:revision>905</cp:revision>
  <dcterms:created xsi:type="dcterms:W3CDTF">2018-01-18T09:00:00Z</dcterms:created>
  <dcterms:modified xsi:type="dcterms:W3CDTF">2018-01-29T01:22:04Z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